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257" r:id="rId3"/>
    <p:sldId id="256" r:id="rId4"/>
    <p:sldId id="259" r:id="rId5"/>
    <p:sldId id="258" r:id="rId6"/>
    <p:sldId id="260" r:id="rId7"/>
    <p:sldId id="261" r:id="rId8"/>
    <p:sldId id="262" r:id="rId9"/>
    <p:sldId id="263" r:id="rId10"/>
    <p:sldId id="351" r:id="rId11"/>
    <p:sldId id="352" r:id="rId12"/>
    <p:sldId id="266" r:id="rId13"/>
    <p:sldId id="353" r:id="rId14"/>
    <p:sldId id="354" r:id="rId15"/>
    <p:sldId id="269" r:id="rId16"/>
    <p:sldId id="274" r:id="rId17"/>
    <p:sldId id="273" r:id="rId18"/>
    <p:sldId id="276" r:id="rId19"/>
    <p:sldId id="275" r:id="rId20"/>
    <p:sldId id="277" r:id="rId21"/>
    <p:sldId id="278" r:id="rId22"/>
    <p:sldId id="270" r:id="rId23"/>
    <p:sldId id="355" r:id="rId24"/>
    <p:sldId id="356" r:id="rId25"/>
    <p:sldId id="357" r:id="rId26"/>
    <p:sldId id="284" r:id="rId27"/>
    <p:sldId id="285" r:id="rId28"/>
    <p:sldId id="286" r:id="rId29"/>
    <p:sldId id="287" r:id="rId30"/>
    <p:sldId id="288" r:id="rId31"/>
    <p:sldId id="289" r:id="rId32"/>
    <p:sldId id="282" r:id="rId33"/>
    <p:sldId id="358" r:id="rId34"/>
    <p:sldId id="291" r:id="rId35"/>
    <p:sldId id="359" r:id="rId36"/>
    <p:sldId id="360" r:id="rId37"/>
    <p:sldId id="361" r:id="rId38"/>
    <p:sldId id="299" r:id="rId39"/>
    <p:sldId id="300" r:id="rId40"/>
    <p:sldId id="301" r:id="rId41"/>
    <p:sldId id="302" r:id="rId42"/>
    <p:sldId id="303" r:id="rId43"/>
    <p:sldId id="304" r:id="rId44"/>
    <p:sldId id="293" r:id="rId45"/>
    <p:sldId id="347" r:id="rId46"/>
    <p:sldId id="362" r:id="rId47"/>
    <p:sldId id="295" r:id="rId48"/>
    <p:sldId id="305" r:id="rId49"/>
    <p:sldId id="306" r:id="rId50"/>
    <p:sldId id="307" r:id="rId51"/>
    <p:sldId id="308" r:id="rId52"/>
    <p:sldId id="309" r:id="rId53"/>
    <p:sldId id="310" r:id="rId54"/>
    <p:sldId id="363" r:id="rId55"/>
    <p:sldId id="348" r:id="rId56"/>
    <p:sldId id="311" r:id="rId57"/>
    <p:sldId id="312" r:id="rId58"/>
    <p:sldId id="313" r:id="rId59"/>
    <p:sldId id="314" r:id="rId60"/>
    <p:sldId id="315" r:id="rId61"/>
    <p:sldId id="297" r:id="rId62"/>
    <p:sldId id="364" r:id="rId63"/>
    <p:sldId id="298" r:id="rId64"/>
    <p:sldId id="272" r:id="rId65"/>
    <p:sldId id="365" r:id="rId66"/>
    <p:sldId id="334" r:id="rId67"/>
    <p:sldId id="318" r:id="rId68"/>
    <p:sldId id="319" r:id="rId69"/>
    <p:sldId id="320" r:id="rId70"/>
    <p:sldId id="366" r:id="rId71"/>
    <p:sldId id="329" r:id="rId72"/>
    <p:sldId id="367" r:id="rId73"/>
    <p:sldId id="368" r:id="rId74"/>
    <p:sldId id="332" r:id="rId75"/>
    <p:sldId id="333" r:id="rId76"/>
    <p:sldId id="335" r:id="rId77"/>
    <p:sldId id="336" r:id="rId78"/>
    <p:sldId id="337" r:id="rId79"/>
    <p:sldId id="369" r:id="rId80"/>
    <p:sldId id="338" r:id="rId81"/>
    <p:sldId id="370" r:id="rId82"/>
    <p:sldId id="340" r:id="rId83"/>
    <p:sldId id="341" r:id="rId84"/>
    <p:sldId id="371" r:id="rId85"/>
    <p:sldId id="343" r:id="rId86"/>
    <p:sldId id="344" r:id="rId87"/>
    <p:sldId id="345" r:id="rId8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Методическое объединение учителей биологии и химии Калининского МО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76872"/>
            <a:ext cx="9144000" cy="336192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Семинар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 «Итоги результатов ВПР (5-8 классы), ГИА-9 по биологии и химии»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4718" y="548680"/>
            <a:ext cx="7957722" cy="576680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3078" y="692696"/>
            <a:ext cx="7537844" cy="543346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u="sng" dirty="0" smtClean="0"/>
              <a:t>Наибольшие затруднения вызвали задания на: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288032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умение находить недостающую информацию для описания важнейших природных зон — 52,8% (РФ — 48,9%)</a:t>
            </a:r>
          </a:p>
          <a:p>
            <a:r>
              <a:rPr lang="ru-RU" b="1" dirty="0" smtClean="0"/>
              <a:t>Пример: </a:t>
            </a:r>
            <a:r>
              <a:rPr lang="ru-RU" dirty="0" smtClean="0"/>
              <a:t>Заполните пустые ячейки на схеме, выбрав необходимые слова из приведённого списка.</a:t>
            </a:r>
          </a:p>
          <a:p>
            <a:r>
              <a:rPr lang="ru-RU" i="1" dirty="0" smtClean="0"/>
              <a:t>Верблюд, тайга, саксаул, песец, ель, тундра, дуб, глухарь, степь.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77072"/>
            <a:ext cx="8174781" cy="252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4692" y="357972"/>
            <a:ext cx="8169826" cy="602335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71111" cy="594285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u="sng" dirty="0" smtClean="0"/>
              <a:t>Наибольшие затруднения вызвали задания на: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знание роли живых организмов в природе и в жизни человека, умение применять биологи- </a:t>
            </a:r>
            <a:r>
              <a:rPr lang="ru-RU" dirty="0" err="1" smtClean="0"/>
              <a:t>ческие</a:t>
            </a:r>
            <a:r>
              <a:rPr lang="ru-RU" dirty="0" smtClean="0"/>
              <a:t> термины и понятия — 45,9% (РФ — 43,4%)</a:t>
            </a:r>
          </a:p>
          <a:p>
            <a:pPr>
              <a:buNone/>
            </a:pPr>
            <a:r>
              <a:rPr lang="ru-RU" b="1" dirty="0" smtClean="0"/>
              <a:t>    Пример: </a:t>
            </a:r>
            <a:r>
              <a:rPr lang="ru-RU" dirty="0" smtClean="0"/>
              <a:t>Растения – важнейшая часть природных сообществ. Они играют большую роль в природе и в жизни человека. Приведите примеры двух растений Вашего региона, для каждого из этих растений опишите его значимость в жизни человека и для природного сообщества.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ВПР БИОЛОГИЯ 6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58" y="764704"/>
            <a:ext cx="883134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cap="small" dirty="0" smtClean="0"/>
              <a:t>Результаты всероссийских проверочных работ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cap="small" dirty="0" smtClean="0"/>
              <a:t>в КАЛИНИНСКОМ  МО (2025 г.). Биология, 6 </a:t>
            </a:r>
            <a:r>
              <a:rPr lang="ru-RU" sz="2700" b="1" cap="small" dirty="0" err="1" smtClean="0"/>
              <a:t>кл</a:t>
            </a:r>
            <a:r>
              <a:rPr lang="ru-RU" sz="2700" b="1" cap="small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1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4605" algn="l">
                        <a:spcBef>
                          <a:spcPts val="1255"/>
                        </a:spcBef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marL="33020" marR="24765" indent="4699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400" spc="-20" dirty="0" err="1">
                          <a:latin typeface="Times New Roman"/>
                          <a:ea typeface="Times New Roman"/>
                        </a:rPr>
                        <a:t>Кол</a:t>
                      </a:r>
                      <a:r>
                        <a:rPr lang="en-US" sz="2400" spc="-20" dirty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</a:rPr>
                        <a:t>во</a:t>
                      </a:r>
                      <a:r>
                        <a:rPr lang="en-US" sz="2400" spc="-7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ОО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255"/>
                        </a:spcBef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89535" marR="66675" indent="-1270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400" spc="-10">
                          <a:latin typeface="Times New Roman"/>
                          <a:ea typeface="Times New Roman"/>
                        </a:rPr>
                        <a:t>Кол-во уч-</a:t>
                      </a:r>
                      <a:r>
                        <a:rPr lang="en-US" sz="2400" spc="-25">
                          <a:latin typeface="Times New Roman"/>
                          <a:ea typeface="Times New Roman"/>
                        </a:rPr>
                        <a:t>ков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14605" marR="889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 spc="-25">
                          <a:latin typeface="Times New Roman"/>
                          <a:ea typeface="Times New Roman"/>
                        </a:rPr>
                        <a:t>«2»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14605" marR="1206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 spc="-25">
                          <a:latin typeface="Times New Roman"/>
                          <a:ea typeface="Times New Roman"/>
                        </a:rPr>
                        <a:t>«3»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7620" marR="444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 spc="-25">
                          <a:latin typeface="Times New Roman"/>
                          <a:ea typeface="Times New Roman"/>
                        </a:rPr>
                        <a:t>«4»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14605" marR="952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 spc="-25">
                          <a:latin typeface="Times New Roman"/>
                          <a:ea typeface="Times New Roman"/>
                        </a:rPr>
                        <a:t>«5»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 marR="26670" indent="190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400" spc="-20">
                          <a:latin typeface="Times New Roman"/>
                          <a:ea typeface="Times New Roman"/>
                        </a:rPr>
                        <a:t>Доля </a:t>
                      </a:r>
                      <a:r>
                        <a:rPr lang="ru-RU" sz="2400" spc="-10">
                          <a:latin typeface="Times New Roman"/>
                          <a:ea typeface="Times New Roman"/>
                        </a:rPr>
                        <a:t>достигших базового уровня подго-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6985" marR="1270" algn="ctr">
                        <a:lnSpc>
                          <a:spcPts val="1165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товки,</a:t>
                      </a:r>
                      <a:r>
                        <a:rPr lang="en-US" sz="2400" spc="-2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spc="-50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 marR="79375" indent="-1270" algn="ctr">
                        <a:spcBef>
                          <a:spcPts val="1250"/>
                        </a:spcBef>
                        <a:spcAft>
                          <a:spcPts val="0"/>
                        </a:spcAft>
                      </a:pPr>
                      <a:r>
                        <a:rPr lang="en-US" sz="2400" spc="-20">
                          <a:latin typeface="Times New Roman"/>
                          <a:ea typeface="Times New Roman"/>
                        </a:rPr>
                        <a:t>Доля </a:t>
                      </a:r>
                      <a:r>
                        <a:rPr lang="en-US" sz="2400" spc="-10">
                          <a:latin typeface="Times New Roman"/>
                          <a:ea typeface="Times New Roman"/>
                        </a:rPr>
                        <a:t>получив- </a:t>
                      </a:r>
                      <a:r>
                        <a:rPr lang="en-US" sz="2400" spc="-20">
                          <a:latin typeface="Times New Roman"/>
                          <a:ea typeface="Times New Roman"/>
                        </a:rPr>
                        <a:t>ших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8255" marR="381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«4 и 5»,</a:t>
                      </a:r>
                      <a:r>
                        <a:rPr lang="en-US" sz="2400" spc="-1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spc="-50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5080" algn="ctr">
                        <a:spcBef>
                          <a:spcPts val="1250"/>
                        </a:spcBef>
                        <a:spcAft>
                          <a:spcPts val="0"/>
                        </a:spcAft>
                      </a:pPr>
                      <a:r>
                        <a:rPr lang="ru-RU" sz="2400" spc="-10">
                          <a:latin typeface="Times New Roman"/>
                          <a:ea typeface="Times New Roman"/>
                        </a:rPr>
                        <a:t>Средний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698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%</a:t>
                      </a:r>
                      <a:r>
                        <a:rPr lang="ru-RU" sz="2400" spc="-7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выпол- нения за- </a:t>
                      </a:r>
                      <a:r>
                        <a:rPr lang="ru-RU" sz="2400" spc="-10">
                          <a:latin typeface="Times New Roman"/>
                          <a:ea typeface="Times New Roman"/>
                        </a:rPr>
                        <a:t>даний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890" marR="508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400" spc="-50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400" spc="-25" dirty="0">
                          <a:latin typeface="Times New Roman"/>
                          <a:ea typeface="Times New Roman"/>
                        </a:rPr>
                        <a:t>77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marR="762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400" spc="-25" dirty="0">
                          <a:latin typeface="Times New Roman"/>
                          <a:ea typeface="Times New Roman"/>
                        </a:rPr>
                        <a:t>3,9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marR="762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400" spc="-20" dirty="0">
                          <a:latin typeface="Times New Roman"/>
                          <a:ea typeface="Times New Roman"/>
                        </a:rPr>
                        <a:t>42,9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400" spc="-20" dirty="0">
                          <a:latin typeface="Times New Roman"/>
                          <a:ea typeface="Times New Roman"/>
                        </a:rPr>
                        <a:t>37,7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marR="508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400" spc="-20" dirty="0">
                          <a:latin typeface="Times New Roman"/>
                          <a:ea typeface="Times New Roman"/>
                        </a:rPr>
                        <a:t>15,6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254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400" spc="-20" dirty="0">
                          <a:latin typeface="Times New Roman"/>
                          <a:ea typeface="Times New Roman"/>
                        </a:rPr>
                        <a:t>96,1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400" spc="-20" dirty="0">
                          <a:latin typeface="Times New Roman"/>
                          <a:ea typeface="Times New Roman"/>
                        </a:rPr>
                        <a:t>53,2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63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400" spc="-20" dirty="0">
                          <a:latin typeface="Times New Roman"/>
                          <a:ea typeface="Times New Roman"/>
                        </a:rPr>
                        <a:t>54,7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Выше других средний процент выполнения заданий ВПР — в Лесном МО (68,8%), самый низкий — в </a:t>
            </a:r>
            <a:r>
              <a:rPr lang="ru-RU" dirty="0" err="1" smtClean="0"/>
              <a:t>Рамешковском</a:t>
            </a:r>
            <a:r>
              <a:rPr lang="ru-RU" dirty="0" smtClean="0"/>
              <a:t> МО (44,3%).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>
            <a:normAutofit/>
          </a:bodyPr>
          <a:lstStyle/>
          <a:p>
            <a:pPr lvl="0"/>
            <a:r>
              <a:rPr lang="ru-RU" sz="2700" b="1" dirty="0" smtClean="0"/>
              <a:t>РЕЗУЛЬТАТЫ ВСЕРОССИЙСКИХ ПРОВЕРОЧНЫХ РАБОТ по биологии по классам (2025 г.)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06" y="1916833"/>
            <a:ext cx="9044293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49694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09" y="548680"/>
            <a:ext cx="902815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u="sng" dirty="0" smtClean="0"/>
              <a:t>Наибольшие затруднения вызвали задания на: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417646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умение выполнять практические и лабораторные работы по морфологии и физиологии рас- </a:t>
            </a:r>
            <a:r>
              <a:rPr lang="ru-RU" dirty="0" err="1" smtClean="0"/>
              <a:t>тений</a:t>
            </a:r>
            <a:r>
              <a:rPr lang="ru-RU" dirty="0" smtClean="0"/>
              <a:t>, в том числе работы с микроскопом — 53,8% (РФ — 48,1%)</a:t>
            </a:r>
          </a:p>
          <a:p>
            <a:r>
              <a:rPr lang="ru-RU" b="1" dirty="0" smtClean="0"/>
              <a:t>Пример: </a:t>
            </a:r>
            <a:r>
              <a:rPr lang="ru-RU" dirty="0" smtClean="0"/>
              <a:t>При исследовании семян можно установить наличие в них некоторых веществ с помощью специальных качественных реакций. Напишите название вещества, которое окрасилось в синий цвет при действии на семена раствором йода. Какую функцию оно выполняет в семени растения?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04664"/>
            <a:ext cx="7868791" cy="6048889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874"/>
            <a:ext cx="8457600" cy="611233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256316" cy="6056536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ВПР БИОЛОГИЯ 7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9235"/>
            <a:ext cx="9143999" cy="453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cap="small" dirty="0" smtClean="0"/>
              <a:t>Результаты всероссийских проверочных работ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cap="small" dirty="0" smtClean="0"/>
              <a:t>в КАЛИНИНСКОМ  МО (2025 г.). Биология, 7 </a:t>
            </a:r>
            <a:r>
              <a:rPr lang="ru-RU" sz="2700" b="1" cap="small" dirty="0" err="1" smtClean="0"/>
              <a:t>кл</a:t>
            </a:r>
            <a:r>
              <a:rPr lang="ru-RU" sz="2700" b="1" cap="small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7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4605" algn="l">
                        <a:spcBef>
                          <a:spcPts val="1255"/>
                        </a:spcBef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marL="33020" marR="24765" indent="4699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400" spc="-20" dirty="0" err="1">
                          <a:latin typeface="Times New Roman"/>
                          <a:ea typeface="Times New Roman"/>
                        </a:rPr>
                        <a:t>Кол</a:t>
                      </a:r>
                      <a:r>
                        <a:rPr lang="en-US" sz="2400" spc="-20" dirty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</a:rPr>
                        <a:t>во</a:t>
                      </a:r>
                      <a:r>
                        <a:rPr lang="en-US" sz="2400" spc="-7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ОО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255"/>
                        </a:spcBef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89535" marR="66675" indent="-1270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400" spc="-10">
                          <a:latin typeface="Times New Roman"/>
                          <a:ea typeface="Times New Roman"/>
                        </a:rPr>
                        <a:t>Кол-во уч-</a:t>
                      </a:r>
                      <a:r>
                        <a:rPr lang="en-US" sz="2400" spc="-25">
                          <a:latin typeface="Times New Roman"/>
                          <a:ea typeface="Times New Roman"/>
                        </a:rPr>
                        <a:t>ков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14605" marR="889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 spc="-25">
                          <a:latin typeface="Times New Roman"/>
                          <a:ea typeface="Times New Roman"/>
                        </a:rPr>
                        <a:t>«2»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14605" marR="1206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 spc="-25">
                          <a:latin typeface="Times New Roman"/>
                          <a:ea typeface="Times New Roman"/>
                        </a:rPr>
                        <a:t>«3»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7620" marR="444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 spc="-25">
                          <a:latin typeface="Times New Roman"/>
                          <a:ea typeface="Times New Roman"/>
                        </a:rPr>
                        <a:t>«4»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14605" marR="952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 spc="-25">
                          <a:latin typeface="Times New Roman"/>
                          <a:ea typeface="Times New Roman"/>
                        </a:rPr>
                        <a:t>«5»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 marR="26670" indent="190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400" spc="-20">
                          <a:latin typeface="Times New Roman"/>
                          <a:ea typeface="Times New Roman"/>
                        </a:rPr>
                        <a:t>Доля </a:t>
                      </a:r>
                      <a:r>
                        <a:rPr lang="ru-RU" sz="2400" spc="-10">
                          <a:latin typeface="Times New Roman"/>
                          <a:ea typeface="Times New Roman"/>
                        </a:rPr>
                        <a:t>достигших базового уровня подго-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6985" marR="1270" algn="ctr">
                        <a:lnSpc>
                          <a:spcPts val="1165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товки,</a:t>
                      </a:r>
                      <a:r>
                        <a:rPr lang="en-US" sz="2400" spc="-2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spc="-50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 marR="79375" indent="-1270" algn="ctr">
                        <a:spcBef>
                          <a:spcPts val="1250"/>
                        </a:spcBef>
                        <a:spcAft>
                          <a:spcPts val="0"/>
                        </a:spcAft>
                      </a:pPr>
                      <a:r>
                        <a:rPr lang="en-US" sz="2400" spc="-20">
                          <a:latin typeface="Times New Roman"/>
                          <a:ea typeface="Times New Roman"/>
                        </a:rPr>
                        <a:t>Доля </a:t>
                      </a:r>
                      <a:r>
                        <a:rPr lang="en-US" sz="2400" spc="-10">
                          <a:latin typeface="Times New Roman"/>
                          <a:ea typeface="Times New Roman"/>
                        </a:rPr>
                        <a:t>получив- </a:t>
                      </a:r>
                      <a:r>
                        <a:rPr lang="en-US" sz="2400" spc="-20">
                          <a:latin typeface="Times New Roman"/>
                          <a:ea typeface="Times New Roman"/>
                        </a:rPr>
                        <a:t>ших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8255" marR="381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«4 и 5»,</a:t>
                      </a:r>
                      <a:r>
                        <a:rPr lang="en-US" sz="2400" spc="-1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spc="-50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5080" algn="ctr">
                        <a:spcBef>
                          <a:spcPts val="1250"/>
                        </a:spcBef>
                        <a:spcAft>
                          <a:spcPts val="0"/>
                        </a:spcAft>
                      </a:pPr>
                      <a:r>
                        <a:rPr lang="ru-RU" sz="2400" spc="-10">
                          <a:latin typeface="Times New Roman"/>
                          <a:ea typeface="Times New Roman"/>
                        </a:rPr>
                        <a:t>Средний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698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%</a:t>
                      </a:r>
                      <a:r>
                        <a:rPr lang="ru-RU" sz="2400" spc="-7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выпол- нения за- </a:t>
                      </a:r>
                      <a:r>
                        <a:rPr lang="ru-RU" sz="2400" spc="-10">
                          <a:latin typeface="Times New Roman"/>
                          <a:ea typeface="Times New Roman"/>
                        </a:rPr>
                        <a:t>даний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890" marR="508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5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25">
                          <a:latin typeface="Times New Roman"/>
                          <a:ea typeface="Times New Roman"/>
                        </a:rPr>
                        <a:t>114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marR="762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25">
                          <a:latin typeface="Times New Roman"/>
                          <a:ea typeface="Times New Roman"/>
                        </a:rPr>
                        <a:t>0,9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marR="762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20">
                          <a:latin typeface="Times New Roman"/>
                          <a:ea typeface="Times New Roman"/>
                        </a:rPr>
                        <a:t>38,6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20">
                          <a:latin typeface="Times New Roman"/>
                          <a:ea typeface="Times New Roman"/>
                        </a:rPr>
                        <a:t>42,1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marR="508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20">
                          <a:latin typeface="Times New Roman"/>
                          <a:ea typeface="Times New Roman"/>
                        </a:rPr>
                        <a:t>18,4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254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20">
                          <a:latin typeface="Times New Roman"/>
                          <a:ea typeface="Times New Roman"/>
                        </a:rPr>
                        <a:t>99,1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20">
                          <a:latin typeface="Times New Roman"/>
                          <a:ea typeface="Times New Roman"/>
                        </a:rPr>
                        <a:t>60,5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63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57,3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Выше других средний процент выполнения заданий ВПР — в </a:t>
            </a:r>
            <a:r>
              <a:rPr lang="ru-RU" dirty="0" err="1" smtClean="0"/>
              <a:t>Кесовогорском</a:t>
            </a:r>
            <a:r>
              <a:rPr lang="ru-RU" dirty="0" smtClean="0"/>
              <a:t> МО (79,3%), самый низкий — в </a:t>
            </a:r>
            <a:r>
              <a:rPr lang="ru-RU" dirty="0" err="1" smtClean="0"/>
              <a:t>Сандовском</a:t>
            </a:r>
            <a:r>
              <a:rPr lang="ru-RU" dirty="0" smtClean="0"/>
              <a:t> МО (30,6%).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ВПР БИОЛОГИЯ 5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3" y="1340768"/>
            <a:ext cx="8935362" cy="397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86" y="908720"/>
            <a:ext cx="9076151" cy="430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u="sng" dirty="0" smtClean="0"/>
              <a:t>Наибольшие затруднения вызвали задания на: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− проверку узнавания по изображениям представителей основных систематических групп растений, грибов и бактерий — 48,9% (РФ — 48,5%);</a:t>
            </a:r>
          </a:p>
          <a:p>
            <a:pPr>
              <a:buNone/>
            </a:pPr>
            <a:r>
              <a:rPr lang="ru-RU" dirty="0" smtClean="0"/>
              <a:t>    Пример: Рассмотрите рисунки с изображением различных объектов живой природы. 1.2. Три из изображённых на рисунках объектов объединены общим признаком. Выпишите название объекта, «выпадающего» из общего ряда. Объясните свой выбор.  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0922" y="260648"/>
            <a:ext cx="8127686" cy="6268115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− понимание процессов и закономерностей жизненных циклов растений — 52,3% (РФ — 49,2%). </a:t>
            </a:r>
          </a:p>
          <a:p>
            <a:pPr>
              <a:buNone/>
            </a:pPr>
            <a:r>
              <a:rPr lang="ru-RU" dirty="0" smtClean="0"/>
              <a:t>    Пример: На схеме изображён жизненный цикл хламидомонады. Какой способ размножения обозначен на схеме буквой А? 7.2. При каких условиях окружающей среды хламидомонада размножается таким образом?  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536" y="363060"/>
            <a:ext cx="8779936" cy="6282494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8250081" cy="5879583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154" y="473940"/>
            <a:ext cx="8730318" cy="5895348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ВПР БИОЛОГИЯ 8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3"/>
            <a:ext cx="8858324" cy="392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944" y="386526"/>
            <a:ext cx="8675536" cy="577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cap="small" dirty="0" smtClean="0"/>
              <a:t>Результаты всероссийских проверочных работ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cap="small" dirty="0" smtClean="0"/>
              <a:t>в КАЛИНИНСКОМ  МО (2025 г.). Биология, 8 </a:t>
            </a:r>
            <a:r>
              <a:rPr lang="ru-RU" sz="2700" b="1" cap="small" dirty="0" err="1" smtClean="0"/>
              <a:t>кл</a:t>
            </a:r>
            <a:r>
              <a:rPr lang="ru-RU" sz="2700" b="1" cap="small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7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4605" algn="l">
                        <a:spcBef>
                          <a:spcPts val="1255"/>
                        </a:spcBef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marL="33020" marR="24765" indent="4699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400" spc="-20" dirty="0" err="1">
                          <a:latin typeface="Times New Roman"/>
                          <a:ea typeface="Times New Roman"/>
                        </a:rPr>
                        <a:t>Кол</a:t>
                      </a:r>
                      <a:r>
                        <a:rPr lang="en-US" sz="2400" spc="-20" dirty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</a:rPr>
                        <a:t>во</a:t>
                      </a:r>
                      <a:r>
                        <a:rPr lang="en-US" sz="2400" spc="-7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ОО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255"/>
                        </a:spcBef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89535" marR="66675" indent="-1270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400" spc="-10">
                          <a:latin typeface="Times New Roman"/>
                          <a:ea typeface="Times New Roman"/>
                        </a:rPr>
                        <a:t>Кол-во уч-</a:t>
                      </a:r>
                      <a:r>
                        <a:rPr lang="en-US" sz="2400" spc="-25">
                          <a:latin typeface="Times New Roman"/>
                          <a:ea typeface="Times New Roman"/>
                        </a:rPr>
                        <a:t>ков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14605" marR="889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 spc="-25">
                          <a:latin typeface="Times New Roman"/>
                          <a:ea typeface="Times New Roman"/>
                        </a:rPr>
                        <a:t>«2»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14605" marR="1206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 spc="-25">
                          <a:latin typeface="Times New Roman"/>
                          <a:ea typeface="Times New Roman"/>
                        </a:rPr>
                        <a:t>«3»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7620" marR="444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 spc="-25">
                          <a:latin typeface="Times New Roman"/>
                          <a:ea typeface="Times New Roman"/>
                        </a:rPr>
                        <a:t>«4»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14605" marR="952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 spc="-25">
                          <a:latin typeface="Times New Roman"/>
                          <a:ea typeface="Times New Roman"/>
                        </a:rPr>
                        <a:t>«5»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 marR="26670" indent="190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400" spc="-20">
                          <a:latin typeface="Times New Roman"/>
                          <a:ea typeface="Times New Roman"/>
                        </a:rPr>
                        <a:t>Доля </a:t>
                      </a:r>
                      <a:r>
                        <a:rPr lang="ru-RU" sz="2400" spc="-10">
                          <a:latin typeface="Times New Roman"/>
                          <a:ea typeface="Times New Roman"/>
                        </a:rPr>
                        <a:t>достигших базового уровня подго-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6985" marR="1270" algn="ctr">
                        <a:lnSpc>
                          <a:spcPts val="1165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товки,</a:t>
                      </a:r>
                      <a:r>
                        <a:rPr lang="en-US" sz="2400" spc="-2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spc="-50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 marR="79375" indent="-1270" algn="ctr">
                        <a:spcBef>
                          <a:spcPts val="1250"/>
                        </a:spcBef>
                        <a:spcAft>
                          <a:spcPts val="0"/>
                        </a:spcAft>
                      </a:pPr>
                      <a:r>
                        <a:rPr lang="en-US" sz="2400" spc="-20">
                          <a:latin typeface="Times New Roman"/>
                          <a:ea typeface="Times New Roman"/>
                        </a:rPr>
                        <a:t>Доля </a:t>
                      </a:r>
                      <a:r>
                        <a:rPr lang="en-US" sz="2400" spc="-10">
                          <a:latin typeface="Times New Roman"/>
                          <a:ea typeface="Times New Roman"/>
                        </a:rPr>
                        <a:t>получив- </a:t>
                      </a:r>
                      <a:r>
                        <a:rPr lang="en-US" sz="2400" spc="-20">
                          <a:latin typeface="Times New Roman"/>
                          <a:ea typeface="Times New Roman"/>
                        </a:rPr>
                        <a:t>ших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8255" marR="381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«4 и 5»,</a:t>
                      </a:r>
                      <a:r>
                        <a:rPr lang="en-US" sz="2400" spc="-1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spc="-50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5080" algn="ctr">
                        <a:spcBef>
                          <a:spcPts val="1250"/>
                        </a:spcBef>
                        <a:spcAft>
                          <a:spcPts val="0"/>
                        </a:spcAft>
                      </a:pPr>
                      <a:r>
                        <a:rPr lang="ru-RU" sz="2400" spc="-10">
                          <a:latin typeface="Times New Roman"/>
                          <a:ea typeface="Times New Roman"/>
                        </a:rPr>
                        <a:t>Средний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698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%</a:t>
                      </a:r>
                      <a:r>
                        <a:rPr lang="ru-RU" sz="2400" spc="-7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выпол- нения за- </a:t>
                      </a:r>
                      <a:r>
                        <a:rPr lang="ru-RU" sz="2400" spc="-10">
                          <a:latin typeface="Times New Roman"/>
                          <a:ea typeface="Times New Roman"/>
                        </a:rPr>
                        <a:t>даний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890" marR="508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5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25">
                          <a:latin typeface="Times New Roman"/>
                          <a:ea typeface="Times New Roman"/>
                        </a:rPr>
                        <a:t>69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marR="762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25"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marR="762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20">
                          <a:latin typeface="Times New Roman"/>
                          <a:ea typeface="Times New Roman"/>
                        </a:rPr>
                        <a:t>30,4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20">
                          <a:latin typeface="Times New Roman"/>
                          <a:ea typeface="Times New Roman"/>
                        </a:rPr>
                        <a:t>56,5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marR="508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20">
                          <a:latin typeface="Times New Roman"/>
                          <a:ea typeface="Times New Roman"/>
                        </a:rPr>
                        <a:t>13,0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254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10"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20">
                          <a:latin typeface="Times New Roman"/>
                          <a:ea typeface="Times New Roman"/>
                        </a:rPr>
                        <a:t>69,6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63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62,6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Выше других средний процент выполнения заданий ВПР — в Весьегонском МО (71,2%), низкий — в Старицком МО (47,7%), </a:t>
            </a:r>
            <a:r>
              <a:rPr lang="ru-RU" dirty="0" err="1" smtClean="0"/>
              <a:t>Кувшиновском</a:t>
            </a:r>
            <a:r>
              <a:rPr lang="ru-RU" dirty="0" smtClean="0"/>
              <a:t> МО (46,4%), Бельском МО (45,7%).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384" y="1196752"/>
            <a:ext cx="891842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999" y="692696"/>
            <a:ext cx="881255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u="sng" dirty="0" smtClean="0"/>
              <a:t>Наибольшие затруднения вызвали задания на: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− умение оценивать влияние животных на человека — 46,3% (РФ — 45,2%) </a:t>
            </a:r>
          </a:p>
          <a:p>
            <a:pPr>
              <a:buNone/>
            </a:pPr>
            <a:r>
              <a:rPr lang="ru-RU" dirty="0" smtClean="0"/>
              <a:t>   Пример: Как человек может заразиться бычьим цепнем? Опишите механизм одного из способов заражения.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− умение работать с рисунком, осуществлять множественный выбор, а также знание особенностей строения и функционирования отдельных органов и систем органов у животных разных таксономических групп — 39,3% (РФ — 37,1%);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353391" cy="6204742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5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   умение раскрывать роль животных в природных сообществах — 50,1% (РФ — 48,1%).</a:t>
            </a:r>
            <a:br>
              <a:rPr lang="ru-RU" dirty="0" smtClean="0"/>
            </a:br>
            <a:r>
              <a:rPr lang="ru-RU" b="1" dirty="0" smtClean="0"/>
              <a:t>Пример: </a:t>
            </a:r>
            <a:r>
              <a:rPr lang="ru-RU" dirty="0" smtClean="0"/>
              <a:t>Птицы – важнейший элемент экосистем. Какое значение они имеют в лесных сообществах? Напишите три значения 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ВПР ХИМИЯ 8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232" y="1102430"/>
            <a:ext cx="9179232" cy="445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cap="small" dirty="0" smtClean="0"/>
              <a:t>Результаты всероссийских проверочных работ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cap="small" dirty="0" smtClean="0"/>
              <a:t>в КАЛИНИНСКОМ  МО (2025 г.). Биология, 5 </a:t>
            </a:r>
            <a:r>
              <a:rPr lang="ru-RU" sz="2700" b="1" cap="small" dirty="0" err="1" smtClean="0"/>
              <a:t>кл</a:t>
            </a:r>
            <a:r>
              <a:rPr lang="ru-RU" sz="2700" b="1" cap="small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1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4605" algn="l">
                        <a:spcBef>
                          <a:spcPts val="1255"/>
                        </a:spcBef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33020" marR="24765" indent="4699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400" spc="-20">
                          <a:latin typeface="Times New Roman"/>
                          <a:ea typeface="Times New Roman"/>
                        </a:rPr>
                        <a:t>Кол- </a:t>
                      </a:r>
                      <a:r>
                        <a:rPr lang="en-US" sz="2400">
                          <a:latin typeface="Times New Roman"/>
                          <a:ea typeface="Times New Roman"/>
                        </a:rPr>
                        <a:t>во</a:t>
                      </a:r>
                      <a:r>
                        <a:rPr lang="en-US" sz="2400" spc="-7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>
                          <a:latin typeface="Times New Roman"/>
                          <a:ea typeface="Times New Roman"/>
                        </a:rPr>
                        <a:t>ОО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255"/>
                        </a:spcBef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89535" marR="66675" indent="-1270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400" spc="-10">
                          <a:latin typeface="Times New Roman"/>
                          <a:ea typeface="Times New Roman"/>
                        </a:rPr>
                        <a:t>Кол-во уч-</a:t>
                      </a:r>
                      <a:r>
                        <a:rPr lang="en-US" sz="2400" spc="-25">
                          <a:latin typeface="Times New Roman"/>
                          <a:ea typeface="Times New Roman"/>
                        </a:rPr>
                        <a:t>ков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14605" marR="889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 spc="-25">
                          <a:latin typeface="Times New Roman"/>
                          <a:ea typeface="Times New Roman"/>
                        </a:rPr>
                        <a:t>«2»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14605" marR="1206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 spc="-25">
                          <a:latin typeface="Times New Roman"/>
                          <a:ea typeface="Times New Roman"/>
                        </a:rPr>
                        <a:t>«3»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7620" marR="444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 spc="-25">
                          <a:latin typeface="Times New Roman"/>
                          <a:ea typeface="Times New Roman"/>
                        </a:rPr>
                        <a:t>«4»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14605" marR="952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 spc="-25">
                          <a:latin typeface="Times New Roman"/>
                          <a:ea typeface="Times New Roman"/>
                        </a:rPr>
                        <a:t>«5»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 marR="26670" indent="190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400" spc="-20">
                          <a:latin typeface="Times New Roman"/>
                          <a:ea typeface="Times New Roman"/>
                        </a:rPr>
                        <a:t>Доля </a:t>
                      </a:r>
                      <a:r>
                        <a:rPr lang="ru-RU" sz="2400" spc="-10">
                          <a:latin typeface="Times New Roman"/>
                          <a:ea typeface="Times New Roman"/>
                        </a:rPr>
                        <a:t>достигших базового уровня подго-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6985" marR="1270" algn="ctr">
                        <a:lnSpc>
                          <a:spcPts val="1165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товки,</a:t>
                      </a:r>
                      <a:r>
                        <a:rPr lang="en-US" sz="2400" spc="-2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spc="-50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 marR="79375" indent="-1270" algn="ctr">
                        <a:spcBef>
                          <a:spcPts val="1250"/>
                        </a:spcBef>
                        <a:spcAft>
                          <a:spcPts val="0"/>
                        </a:spcAft>
                      </a:pPr>
                      <a:r>
                        <a:rPr lang="en-US" sz="2400" spc="-20">
                          <a:latin typeface="Times New Roman"/>
                          <a:ea typeface="Times New Roman"/>
                        </a:rPr>
                        <a:t>Доля </a:t>
                      </a:r>
                      <a:r>
                        <a:rPr lang="en-US" sz="2400" spc="-10">
                          <a:latin typeface="Times New Roman"/>
                          <a:ea typeface="Times New Roman"/>
                        </a:rPr>
                        <a:t>получив- </a:t>
                      </a:r>
                      <a:r>
                        <a:rPr lang="en-US" sz="2400" spc="-20">
                          <a:latin typeface="Times New Roman"/>
                          <a:ea typeface="Times New Roman"/>
                        </a:rPr>
                        <a:t>ших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8255" marR="381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«4 и 5»,</a:t>
                      </a:r>
                      <a:r>
                        <a:rPr lang="en-US" sz="2400" spc="-1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spc="-50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5080" algn="ctr">
                        <a:spcBef>
                          <a:spcPts val="1250"/>
                        </a:spcBef>
                        <a:spcAft>
                          <a:spcPts val="0"/>
                        </a:spcAft>
                      </a:pPr>
                      <a:r>
                        <a:rPr lang="ru-RU" sz="2400" spc="-10">
                          <a:latin typeface="Times New Roman"/>
                          <a:ea typeface="Times New Roman"/>
                        </a:rPr>
                        <a:t>Средний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698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%</a:t>
                      </a:r>
                      <a:r>
                        <a:rPr lang="ru-RU" sz="2400" spc="-7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выпол- нения за- </a:t>
                      </a:r>
                      <a:r>
                        <a:rPr lang="ru-RU" sz="2400" spc="-10">
                          <a:latin typeface="Times New Roman"/>
                          <a:ea typeface="Times New Roman"/>
                        </a:rPr>
                        <a:t>даний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890" marR="508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 spc="-25"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 spc="-25">
                          <a:latin typeface="Times New Roman"/>
                          <a:ea typeface="Times New Roman"/>
                        </a:rPr>
                        <a:t>429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marR="762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 spc="-25"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marR="762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 spc="-20">
                          <a:latin typeface="Times New Roman"/>
                          <a:ea typeface="Times New Roman"/>
                        </a:rPr>
                        <a:t>38,2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 spc="-20">
                          <a:latin typeface="Times New Roman"/>
                          <a:ea typeface="Times New Roman"/>
                        </a:rPr>
                        <a:t>46,6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marR="508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 spc="-20">
                          <a:latin typeface="Times New Roman"/>
                          <a:ea typeface="Times New Roman"/>
                        </a:rPr>
                        <a:t>14,2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254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 spc="-20">
                          <a:latin typeface="Times New Roman"/>
                          <a:ea typeface="Times New Roman"/>
                        </a:rPr>
                        <a:t>99,0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 spc="-20">
                          <a:latin typeface="Times New Roman"/>
                          <a:ea typeface="Times New Roman"/>
                        </a:rPr>
                        <a:t>60,8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63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 spc="-20" dirty="0">
                          <a:latin typeface="Times New Roman"/>
                          <a:ea typeface="Times New Roman"/>
                        </a:rPr>
                        <a:t>62,4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cap="small" dirty="0" smtClean="0"/>
              <a:t>Результаты всероссийских проверочных работ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cap="small" dirty="0" smtClean="0"/>
              <a:t>в КАЛИНИНСКОМ  МО (2025 г.). Химия, 8 </a:t>
            </a:r>
            <a:r>
              <a:rPr lang="ru-RU" sz="2700" b="1" cap="small" dirty="0" err="1" smtClean="0"/>
              <a:t>кл</a:t>
            </a:r>
            <a:r>
              <a:rPr lang="ru-RU" sz="2700" b="1" cap="small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7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4605" algn="l">
                        <a:spcBef>
                          <a:spcPts val="1255"/>
                        </a:spcBef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marL="33020" marR="24765" indent="4699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400" spc="-20" dirty="0" err="1">
                          <a:latin typeface="Times New Roman"/>
                          <a:ea typeface="Times New Roman"/>
                        </a:rPr>
                        <a:t>Кол</a:t>
                      </a:r>
                      <a:r>
                        <a:rPr lang="en-US" sz="2400" spc="-20" dirty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</a:rPr>
                        <a:t>во</a:t>
                      </a:r>
                      <a:r>
                        <a:rPr lang="en-US" sz="2400" spc="-7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ОО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255"/>
                        </a:spcBef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89535" marR="66675" indent="-1270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400" spc="-10">
                          <a:latin typeface="Times New Roman"/>
                          <a:ea typeface="Times New Roman"/>
                        </a:rPr>
                        <a:t>Кол-во уч-</a:t>
                      </a:r>
                      <a:r>
                        <a:rPr lang="en-US" sz="2400" spc="-25">
                          <a:latin typeface="Times New Roman"/>
                          <a:ea typeface="Times New Roman"/>
                        </a:rPr>
                        <a:t>ков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14605" marR="889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 spc="-25">
                          <a:latin typeface="Times New Roman"/>
                          <a:ea typeface="Times New Roman"/>
                        </a:rPr>
                        <a:t>«2»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marL="14605" marR="1206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 spc="-25" dirty="0">
                          <a:latin typeface="Times New Roman"/>
                          <a:ea typeface="Times New Roman"/>
                        </a:rPr>
                        <a:t>«3»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7620" marR="444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 spc="-25">
                          <a:latin typeface="Times New Roman"/>
                          <a:ea typeface="Times New Roman"/>
                        </a:rPr>
                        <a:t>«4»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14605" marR="952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 spc="-25">
                          <a:latin typeface="Times New Roman"/>
                          <a:ea typeface="Times New Roman"/>
                        </a:rPr>
                        <a:t>«5»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 marR="26670" indent="190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400" spc="-20">
                          <a:latin typeface="Times New Roman"/>
                          <a:ea typeface="Times New Roman"/>
                        </a:rPr>
                        <a:t>Доля </a:t>
                      </a:r>
                      <a:r>
                        <a:rPr lang="ru-RU" sz="2400" spc="-10">
                          <a:latin typeface="Times New Roman"/>
                          <a:ea typeface="Times New Roman"/>
                        </a:rPr>
                        <a:t>достигших базового уровня подго-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6985" marR="1270" algn="ctr">
                        <a:lnSpc>
                          <a:spcPts val="1165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товки,</a:t>
                      </a:r>
                      <a:r>
                        <a:rPr lang="en-US" sz="2400" spc="-2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spc="-50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 marR="79375" indent="-1270" algn="ctr">
                        <a:spcBef>
                          <a:spcPts val="1250"/>
                        </a:spcBef>
                        <a:spcAft>
                          <a:spcPts val="0"/>
                        </a:spcAft>
                      </a:pPr>
                      <a:r>
                        <a:rPr lang="en-US" sz="2400" spc="-20">
                          <a:latin typeface="Times New Roman"/>
                          <a:ea typeface="Times New Roman"/>
                        </a:rPr>
                        <a:t>Доля </a:t>
                      </a:r>
                      <a:r>
                        <a:rPr lang="en-US" sz="2400" spc="-10">
                          <a:latin typeface="Times New Roman"/>
                          <a:ea typeface="Times New Roman"/>
                        </a:rPr>
                        <a:t>получив- </a:t>
                      </a:r>
                      <a:r>
                        <a:rPr lang="en-US" sz="2400" spc="-20">
                          <a:latin typeface="Times New Roman"/>
                          <a:ea typeface="Times New Roman"/>
                        </a:rPr>
                        <a:t>ших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8255" marR="381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«4 и 5»,</a:t>
                      </a:r>
                      <a:r>
                        <a:rPr lang="en-US" sz="2400" spc="-1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spc="-50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5080" algn="ctr">
                        <a:spcBef>
                          <a:spcPts val="1250"/>
                        </a:spcBef>
                        <a:spcAft>
                          <a:spcPts val="0"/>
                        </a:spcAft>
                      </a:pPr>
                      <a:r>
                        <a:rPr lang="ru-RU" sz="2400" spc="-10">
                          <a:latin typeface="Times New Roman"/>
                          <a:ea typeface="Times New Roman"/>
                        </a:rPr>
                        <a:t>Средний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698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%</a:t>
                      </a:r>
                      <a:r>
                        <a:rPr lang="ru-RU" sz="2400" spc="-7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выпол- нения за- </a:t>
                      </a:r>
                      <a:r>
                        <a:rPr lang="ru-RU" sz="2400" spc="-10">
                          <a:latin typeface="Times New Roman"/>
                          <a:ea typeface="Times New Roman"/>
                        </a:rPr>
                        <a:t>даний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890" marR="508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5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25">
                          <a:latin typeface="Times New Roman"/>
                          <a:ea typeface="Times New Roman"/>
                        </a:rPr>
                        <a:t>151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marR="762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25">
                          <a:latin typeface="Times New Roman"/>
                          <a:ea typeface="Times New Roman"/>
                        </a:rPr>
                        <a:t>2,7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marR="762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20">
                          <a:latin typeface="Times New Roman"/>
                          <a:ea typeface="Times New Roman"/>
                        </a:rPr>
                        <a:t>44,4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20">
                          <a:latin typeface="Times New Roman"/>
                          <a:ea typeface="Times New Roman"/>
                        </a:rPr>
                        <a:t>36,4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marR="508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20">
                          <a:latin typeface="Times New Roman"/>
                          <a:ea typeface="Times New Roman"/>
                        </a:rPr>
                        <a:t>16,6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254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20">
                          <a:latin typeface="Times New Roman"/>
                          <a:ea typeface="Times New Roman"/>
                        </a:rPr>
                        <a:t>97,4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20">
                          <a:latin typeface="Times New Roman"/>
                          <a:ea typeface="Times New Roman"/>
                        </a:rPr>
                        <a:t>53,0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63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61,2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Высокий средний процент выполнения заданий ВПР — в Весьегонском МО (76,9%) и </a:t>
            </a:r>
            <a:r>
              <a:rPr lang="ru-RU" dirty="0" err="1" smtClean="0"/>
              <a:t>Спировском</a:t>
            </a:r>
            <a:r>
              <a:rPr lang="ru-RU" dirty="0" smtClean="0"/>
              <a:t> МО (72,1%), ниже других — в </a:t>
            </a:r>
            <a:r>
              <a:rPr lang="ru-RU" dirty="0" err="1" smtClean="0"/>
              <a:t>Фировском</a:t>
            </a:r>
            <a:r>
              <a:rPr lang="ru-RU" dirty="0" smtClean="0"/>
              <a:t> МО (52,3%) и </a:t>
            </a:r>
            <a:r>
              <a:rPr lang="ru-RU" dirty="0" err="1" smtClean="0"/>
              <a:t>Сандовском</a:t>
            </a:r>
            <a:r>
              <a:rPr lang="ru-RU" dirty="0" smtClean="0"/>
              <a:t> МО (52,1%).</a:t>
            </a:r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52" y="1340768"/>
            <a:ext cx="8896729" cy="388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040846" cy="292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513" y="359890"/>
            <a:ext cx="8461755" cy="594943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46085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умение составлять уравнения химических реакций по словесным описаниям — 46,7% (РФ — 45,7%); −</a:t>
            </a:r>
          </a:p>
          <a:p>
            <a:r>
              <a:rPr lang="ru-RU" dirty="0" smtClean="0"/>
              <a:t>умение классифицировать химические реакции — 52,3% (РФ — 51,9%); </a:t>
            </a:r>
          </a:p>
          <a:p>
            <a:r>
              <a:rPr lang="ru-RU" dirty="0" smtClean="0"/>
              <a:t> проверку знаний о лабораторных способах получения веществ и/или способах выделения их из смесей — 37,3% (РФ — 37,8%).</a:t>
            </a:r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ВПР ХИМИЯ 10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280" y="1124744"/>
            <a:ext cx="869126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cap="small" dirty="0" smtClean="0"/>
              <a:t>Результаты всероссийских проверочных работ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cap="small" dirty="0" smtClean="0"/>
              <a:t>в КАЛИНИНСКОМ  МО (2025 г.). Химия, 10 </a:t>
            </a:r>
            <a:r>
              <a:rPr lang="ru-RU" sz="2700" b="1" cap="small" dirty="0" err="1" smtClean="0"/>
              <a:t>кл</a:t>
            </a:r>
            <a:r>
              <a:rPr lang="ru-RU" sz="2700" b="1" cap="small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7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4605" algn="l">
                        <a:spcBef>
                          <a:spcPts val="1255"/>
                        </a:spcBef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marL="33020" marR="24765" indent="4699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400" spc="-20" dirty="0" err="1">
                          <a:latin typeface="Times New Roman"/>
                          <a:ea typeface="Times New Roman"/>
                        </a:rPr>
                        <a:t>Кол</a:t>
                      </a:r>
                      <a:r>
                        <a:rPr lang="en-US" sz="2400" spc="-20" dirty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</a:rPr>
                        <a:t>во</a:t>
                      </a:r>
                      <a:r>
                        <a:rPr lang="en-US" sz="2400" spc="-7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ОО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255"/>
                        </a:spcBef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89535" marR="66675" indent="-1270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400" spc="-10">
                          <a:latin typeface="Times New Roman"/>
                          <a:ea typeface="Times New Roman"/>
                        </a:rPr>
                        <a:t>Кол-во уч-</a:t>
                      </a:r>
                      <a:r>
                        <a:rPr lang="en-US" sz="2400" spc="-25">
                          <a:latin typeface="Times New Roman"/>
                          <a:ea typeface="Times New Roman"/>
                        </a:rPr>
                        <a:t>ков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14605" marR="889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 spc="-25">
                          <a:latin typeface="Times New Roman"/>
                          <a:ea typeface="Times New Roman"/>
                        </a:rPr>
                        <a:t>«2»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marL="14605" marR="1206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 spc="-25" dirty="0">
                          <a:latin typeface="Times New Roman"/>
                          <a:ea typeface="Times New Roman"/>
                        </a:rPr>
                        <a:t>«3»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7620" marR="444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 spc="-25">
                          <a:latin typeface="Times New Roman"/>
                          <a:ea typeface="Times New Roman"/>
                        </a:rPr>
                        <a:t>«4»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14605" marR="952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 spc="-25">
                          <a:latin typeface="Times New Roman"/>
                          <a:ea typeface="Times New Roman"/>
                        </a:rPr>
                        <a:t>«5»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 marR="26670" indent="190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400" spc="-20">
                          <a:latin typeface="Times New Roman"/>
                          <a:ea typeface="Times New Roman"/>
                        </a:rPr>
                        <a:t>Доля </a:t>
                      </a:r>
                      <a:r>
                        <a:rPr lang="ru-RU" sz="2400" spc="-10">
                          <a:latin typeface="Times New Roman"/>
                          <a:ea typeface="Times New Roman"/>
                        </a:rPr>
                        <a:t>достигших базового уровня подго-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6985" marR="1270" algn="ctr">
                        <a:lnSpc>
                          <a:spcPts val="1165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товки,</a:t>
                      </a:r>
                      <a:r>
                        <a:rPr lang="en-US" sz="2400" spc="-2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spc="-50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 marR="79375" indent="-1270" algn="ctr">
                        <a:spcBef>
                          <a:spcPts val="1250"/>
                        </a:spcBef>
                        <a:spcAft>
                          <a:spcPts val="0"/>
                        </a:spcAft>
                      </a:pPr>
                      <a:r>
                        <a:rPr lang="en-US" sz="2400" spc="-20">
                          <a:latin typeface="Times New Roman"/>
                          <a:ea typeface="Times New Roman"/>
                        </a:rPr>
                        <a:t>Доля </a:t>
                      </a:r>
                      <a:r>
                        <a:rPr lang="en-US" sz="2400" spc="-10">
                          <a:latin typeface="Times New Roman"/>
                          <a:ea typeface="Times New Roman"/>
                        </a:rPr>
                        <a:t>получив- </a:t>
                      </a:r>
                      <a:r>
                        <a:rPr lang="en-US" sz="2400" spc="-20">
                          <a:latin typeface="Times New Roman"/>
                          <a:ea typeface="Times New Roman"/>
                        </a:rPr>
                        <a:t>ших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8255" marR="381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«4 и 5»,</a:t>
                      </a:r>
                      <a:r>
                        <a:rPr lang="en-US" sz="2400" spc="-1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spc="-50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5080" algn="ctr">
                        <a:spcBef>
                          <a:spcPts val="1250"/>
                        </a:spcBef>
                        <a:spcAft>
                          <a:spcPts val="0"/>
                        </a:spcAft>
                      </a:pPr>
                      <a:r>
                        <a:rPr lang="ru-RU" sz="2400" spc="-10">
                          <a:latin typeface="Times New Roman"/>
                          <a:ea typeface="Times New Roman"/>
                        </a:rPr>
                        <a:t>Средний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698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%</a:t>
                      </a:r>
                      <a:r>
                        <a:rPr lang="ru-RU" sz="2400" spc="-7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выпол- нения за- </a:t>
                      </a:r>
                      <a:r>
                        <a:rPr lang="ru-RU" sz="2400" spc="-10">
                          <a:latin typeface="Times New Roman"/>
                          <a:ea typeface="Times New Roman"/>
                        </a:rPr>
                        <a:t>даний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890" marR="508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5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25"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marR="762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25"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marR="762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20">
                          <a:latin typeface="Times New Roman"/>
                          <a:ea typeface="Times New Roman"/>
                        </a:rPr>
                        <a:t>24,0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20">
                          <a:latin typeface="Times New Roman"/>
                          <a:ea typeface="Times New Roman"/>
                        </a:rPr>
                        <a:t>56,0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marR="508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20"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254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10"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20">
                          <a:latin typeface="Times New Roman"/>
                          <a:ea typeface="Times New Roman"/>
                        </a:rPr>
                        <a:t>76,0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63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spc="-20" dirty="0">
                          <a:latin typeface="Times New Roman"/>
                          <a:ea typeface="Times New Roman"/>
                        </a:rPr>
                        <a:t>66,8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Высокий средний процент выполнения заданий ВПР — в </a:t>
            </a:r>
            <a:r>
              <a:rPr lang="ru-RU" dirty="0" err="1" smtClean="0"/>
              <a:t>Оленинском</a:t>
            </a:r>
            <a:r>
              <a:rPr lang="ru-RU" dirty="0" smtClean="0"/>
              <a:t> МО (86,1%), </a:t>
            </a:r>
            <a:r>
              <a:rPr lang="ru-RU" dirty="0" err="1" smtClean="0"/>
              <a:t>Ка</a:t>
            </a:r>
            <a:r>
              <a:rPr lang="ru-RU" dirty="0" smtClean="0"/>
              <a:t>- </a:t>
            </a:r>
            <a:r>
              <a:rPr lang="ru-RU" dirty="0" err="1" smtClean="0"/>
              <a:t>шинском</a:t>
            </a:r>
            <a:r>
              <a:rPr lang="ru-RU" dirty="0" smtClean="0"/>
              <a:t> МО (83,3%), </a:t>
            </a:r>
            <a:r>
              <a:rPr lang="ru-RU" dirty="0" err="1" smtClean="0"/>
              <a:t>Осташковском</a:t>
            </a:r>
            <a:r>
              <a:rPr lang="ru-RU" dirty="0" smtClean="0"/>
              <a:t> МО (81,7%), ниже других — в </a:t>
            </a:r>
            <a:r>
              <a:rPr lang="ru-RU" dirty="0" err="1" smtClean="0"/>
              <a:t>Зубцовском</a:t>
            </a:r>
            <a:r>
              <a:rPr lang="ru-RU" dirty="0" smtClean="0"/>
              <a:t> МО (49,3%).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Выше других средний процент выполнения заданий ВПР — в </a:t>
            </a:r>
            <a:r>
              <a:rPr lang="ru-RU" dirty="0" err="1" smtClean="0"/>
              <a:t>Пеновском</a:t>
            </a:r>
            <a:r>
              <a:rPr lang="ru-RU" dirty="0" smtClean="0"/>
              <a:t> МО (75,4%), </a:t>
            </a:r>
            <a:r>
              <a:rPr lang="ru-RU" dirty="0" err="1" smtClean="0"/>
              <a:t>Селижаровском</a:t>
            </a:r>
            <a:r>
              <a:rPr lang="ru-RU" dirty="0" smtClean="0"/>
              <a:t> МО (74,7%), </a:t>
            </a:r>
            <a:r>
              <a:rPr lang="ru-RU" dirty="0" err="1" smtClean="0"/>
              <a:t>Спировском</a:t>
            </a:r>
            <a:r>
              <a:rPr lang="ru-RU" dirty="0" smtClean="0"/>
              <a:t> МО (74,1%), Лесном МО (73,8%), самый низкий — в </a:t>
            </a:r>
            <a:r>
              <a:rPr lang="ru-RU" dirty="0" err="1" smtClean="0"/>
              <a:t>Молоковском</a:t>
            </a:r>
            <a:r>
              <a:rPr lang="ru-RU" dirty="0" smtClean="0"/>
              <a:t> МО (53,5%) и Краснохолмском МО (52,3%).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81" y="1844824"/>
            <a:ext cx="8970583" cy="303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u="sng" dirty="0" smtClean="0"/>
              <a:t>Наибольшие затруднения вызвали задания на: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- умение понимать опасность антропогенного воздействия на окружающую среду, </a:t>
            </a:r>
            <a:r>
              <a:rPr lang="ru-RU" dirty="0" err="1" smtClean="0"/>
              <a:t>исполь</a:t>
            </a:r>
            <a:r>
              <a:rPr lang="ru-RU" dirty="0" smtClean="0"/>
              <a:t>- </a:t>
            </a:r>
            <a:r>
              <a:rPr lang="ru-RU" dirty="0" err="1" smtClean="0"/>
              <a:t>зовать</a:t>
            </a:r>
            <a:r>
              <a:rPr lang="ru-RU" dirty="0" smtClean="0"/>
              <a:t> понятие «предельно допустимая концентрация вещества» и проводить расчеты массы и объема продуктов реакций по уравнениям химических реакций — 55,4% (РФ — 45,0%)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3" y="423088"/>
            <a:ext cx="8944014" cy="5886232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32048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ru-RU" dirty="0" smtClean="0"/>
              <a:t>умение характеризовать промышленные процессы с помощью уравнений реакций и про- водить расчеты массы и объема продуктов реакций по уравнениям химических реакций с использованием понятия «выход продукта» — 41,4% (РФ — 35,5%)</a:t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Пример: </a:t>
            </a:r>
            <a:r>
              <a:rPr lang="ru-RU" dirty="0" smtClean="0"/>
              <a:t>Этиловый спирт – один из важнейших продуктов химической промышленности. Основное сырьё для его получения – этилен. Сколько граммов этанола можно получить из 560 л (н.у.) этилена, если выход продукта реакции составляет 80 %?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4608512"/>
          </a:xfrm>
        </p:spPr>
        <p:txBody>
          <a:bodyPr>
            <a:normAutofit/>
          </a:bodyPr>
          <a:lstStyle/>
          <a:p>
            <a:pPr lvl="1"/>
            <a:r>
              <a:rPr lang="ru-RU" dirty="0" smtClean="0"/>
              <a:t>умение подтверждать химические свойства органических веществ уравнениями </a:t>
            </a:r>
            <a:r>
              <a:rPr lang="ru-RU" dirty="0" err="1" smtClean="0"/>
              <a:t>химиче</a:t>
            </a:r>
            <a:r>
              <a:rPr lang="ru-RU" dirty="0" smtClean="0"/>
              <a:t>- </a:t>
            </a:r>
            <a:r>
              <a:rPr lang="ru-RU" dirty="0" err="1" smtClean="0"/>
              <a:t>ских</a:t>
            </a:r>
            <a:r>
              <a:rPr lang="ru-RU" dirty="0" smtClean="0"/>
              <a:t> реакций — 53,9% (РФ — 49,3%);</a:t>
            </a:r>
            <a:endParaRPr lang="ru-RU" sz="2400" dirty="0" smtClean="0"/>
          </a:p>
          <a:p>
            <a:pPr lvl="1"/>
            <a:r>
              <a:rPr lang="ru-RU" dirty="0" smtClean="0"/>
              <a:t>понимание взаимосвязи между основными классами органических веществ, умение </a:t>
            </a:r>
            <a:r>
              <a:rPr lang="ru-RU" dirty="0" err="1" smtClean="0"/>
              <a:t>харак</a:t>
            </a:r>
            <a:r>
              <a:rPr lang="ru-RU" dirty="0" smtClean="0"/>
              <a:t>- </a:t>
            </a:r>
            <a:r>
              <a:rPr lang="ru-RU" dirty="0" err="1" smtClean="0"/>
              <a:t>теризовать</a:t>
            </a:r>
            <a:r>
              <a:rPr lang="ru-RU" dirty="0" smtClean="0"/>
              <a:t> состав органических соединений, знание свойств важнейших классов </a:t>
            </a:r>
            <a:r>
              <a:rPr lang="ru-RU" dirty="0" err="1" smtClean="0"/>
              <a:t>органи</a:t>
            </a:r>
            <a:r>
              <a:rPr lang="ru-RU" dirty="0" smtClean="0"/>
              <a:t>- </a:t>
            </a:r>
            <a:r>
              <a:rPr lang="ru-RU" dirty="0" err="1" smtClean="0"/>
              <a:t>ческих</a:t>
            </a:r>
            <a:r>
              <a:rPr lang="ru-RU" dirty="0" smtClean="0"/>
              <a:t> соединений и номенклатуры органических соединений — 51,8% (РФ — 49,2%);</a:t>
            </a:r>
            <a:endParaRPr lang="ru-RU" sz="2400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120" y="229364"/>
            <a:ext cx="8289680" cy="6007948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ОГЭ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>Результаты ОГЭ в 2025 году в Тверской области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894952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Динамика результатов ОГЭ по предмету «Химия» по Тверской области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9144000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ОГЭ по предмету «Химия» Калининского МО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9092122" cy="101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741" y="620689"/>
            <a:ext cx="827573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1220" y="118036"/>
            <a:ext cx="8370210" cy="6263292"/>
          </a:xfr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Выявление сложных для участников ОГЭ заданий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19256" cy="446449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Содержательный элемент считается усвоенным, если средний процент выполнения для заданий базового уровня сложности превышает 50% (в 2025 году он составил 53,16 %), а для заданий повышенного и высокого уровня сложности – 15% (в 2025 году он составил соответственно 51,89% и 37,97%)</a:t>
            </a:r>
          </a:p>
          <a:p>
            <a:r>
              <a:rPr lang="ru-RU" dirty="0" smtClean="0"/>
              <a:t>Можно сделать следующие выводы, что все задания базового уровня, задания повышенного уровня и задания высокого уровня усвоены.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8739315" cy="5866161"/>
          </a:xfr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7918028" cy="5878321"/>
          </a:xfr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"/>
            <a:ext cx="7859216" cy="436510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 основе проведенного анализа можно сделать некоторые общие рекомендации учителям, ведущим преподавание химии в основной школе. Необходимо обращать внимание на формирование в ходе обучения основ знаний. Подготовка к экзамену осуществляется не в</a:t>
            </a:r>
            <a:br>
              <a:rPr lang="ru-RU" dirty="0" smtClean="0"/>
            </a:br>
            <a:r>
              <a:rPr lang="ru-RU" dirty="0" smtClean="0"/>
              <a:t>ходе массированного решения вариантов – аналогов экзаменационных работ, а в ходе всего учебного процесса и состоит в формировании у учащихся некоторых общих учебных действий, способствующих более эффективному усвоению изучаемых вопросов.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рекомендациями по совершенствованию преподавания учебного предмета «Химия» всем обучающимся вы можете ознакомиться в САО-9-2025, на странице 173 по ссылке </a:t>
            </a:r>
            <a:r>
              <a:rPr lang="en-US" dirty="0" smtClean="0"/>
              <a:t>https://iroto.ru/upload/docs/CNPPM/2025+/%D0%A1%D0%90%D0%9E_9_2025.pdf</a:t>
            </a:r>
            <a:endParaRPr lang="ru-RU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b="1" dirty="0"/>
              <a:t>Динамика результатов ОГЭ по предмету «Биология»</a:t>
            </a:r>
            <a:br>
              <a:rPr lang="ru-RU" b="1" dirty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275" y="1916832"/>
            <a:ext cx="8628211" cy="237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ОГЭ по предмету «Биология» Калининского МО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3" y="3140968"/>
            <a:ext cx="9088825" cy="100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b="1" dirty="0"/>
              <a:t>ВЫВОДЫ о характере результатов ОГЭ по предмету «Биология» в 2025 году и в динамике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ru-RU" dirty="0" smtClean="0"/>
              <a:t>В целом результаты ОГЭ по биологии в Тверской области в 2025 году показывают незначительное снижение, чем в 2024 году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077200" cy="618108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36" y="692696"/>
            <a:ext cx="883551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выполнения заданий КИМ в 2025 году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05" y="1484785"/>
            <a:ext cx="884229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630253" cy="6160410"/>
          </a:xfr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Задание № 4</a:t>
            </a:r>
            <a:r>
              <a:rPr lang="ru-RU" dirty="0" smtClean="0"/>
              <a:t>. Задание направлено на выявление умений работать с информацией биологического содержания, представленной в графической форме. Недостаточно сформированы умения работы с информацией, представленной в графической форме, анализа данной информации.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3650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Задание №5</a:t>
            </a:r>
            <a:r>
              <a:rPr lang="ru-RU" dirty="0" smtClean="0"/>
              <a:t>. Умение определять последовательности биологических процессов, явлений, объектов</a:t>
            </a:r>
          </a:p>
          <a:p>
            <a:r>
              <a:rPr lang="ru-RU" dirty="0" smtClean="0"/>
              <a:t>Недостаточно сформированы: умение проанализировать предложенные «звенья цепи», установить межу ними </a:t>
            </a:r>
            <a:r>
              <a:rPr lang="ru-RU" dirty="0" err="1" smtClean="0"/>
              <a:t>причинноследственные</a:t>
            </a:r>
            <a:r>
              <a:rPr lang="ru-RU" dirty="0" smtClean="0"/>
              <a:t> связи и зависимость объектов между собой, и выстроить верную логическую последовательность; делать выводы с использованием дедуктивных умозаключений; анализировать полученный результат и оценивать достоверность своих выводов; и т.д.</a:t>
            </a:r>
            <a:endParaRPr lang="ru-RU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4181" y="220844"/>
            <a:ext cx="8418159" cy="6232492"/>
          </a:xfr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ru-RU" dirty="0" smtClean="0"/>
              <a:t>В сравнении с результатами ОГЭ по биологии 2024 года, количество заданий, вызвавших затруднения у учащихся, сократилось. В прошлом году к ним относились задания 3, 4, 10, 13, 18 и 20, тогда как в 2025 году сложности возникли лишь при выполнении заданий 4, 5, 16, 19 и 21. Также изменилась успешность выполнения проверяемых элементов содержания и умений.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рекомендациями по совершенствованию преподавания учебного предмета «Биология» всем обучающимся вы можете ознакомиться в САО-9-2025, на странице 239 по ссылке </a:t>
            </a:r>
            <a:r>
              <a:rPr lang="en-US" dirty="0" smtClean="0"/>
              <a:t>https://iroto.ru/upload/docs/CNPPM/2025+/%D0%A1%D0%90%D0%9E_9_2025.pdf</a:t>
            </a:r>
            <a:endParaRPr lang="ru-RU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/>
              <a:t>Наибольшие затруднения вызвали задания на: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умение выделять существенные признаки биологических объектов, сравнивать объекты и находить различия — 48,3% (РФ — 45,5%)</a:t>
            </a:r>
            <a:br>
              <a:rPr lang="ru-RU" dirty="0" smtClean="0"/>
            </a:br>
            <a:r>
              <a:rPr lang="ru-RU" b="1" dirty="0" smtClean="0"/>
              <a:t>Пример: </a:t>
            </a:r>
            <a:r>
              <a:rPr lang="ru-RU" dirty="0" smtClean="0"/>
              <a:t>Два из изображенных на фотографиях объекта объединены общим признаком. Выпишите название объекта, «выпадающего» из общего ряда. Объясните свой выбор.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1613</Words>
  <Application>Microsoft Office PowerPoint</Application>
  <PresentationFormat>Экран (4:3)</PresentationFormat>
  <Paragraphs>238</Paragraphs>
  <Slides>87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87</vt:i4>
      </vt:variant>
    </vt:vector>
  </HeadingPairs>
  <TitlesOfParts>
    <vt:vector size="91" baseType="lpstr">
      <vt:lpstr>Arial</vt:lpstr>
      <vt:lpstr>Calibri</vt:lpstr>
      <vt:lpstr>Times New Roman</vt:lpstr>
      <vt:lpstr>Тема Office</vt:lpstr>
      <vt:lpstr>Методическое объединение учителей биологии и химии Калининского МО</vt:lpstr>
      <vt:lpstr>РЕЗУЛЬТАТЫ ВСЕРОССИЙСКИХ ПРОВЕРОЧНЫХ РАБОТ по биологии по классам (2025 г.) </vt:lpstr>
      <vt:lpstr>ВПР БИОЛОГИЯ 5 класс</vt:lpstr>
      <vt:lpstr>Презентация PowerPoint</vt:lpstr>
      <vt:lpstr>Результаты всероссийских проверочных работ в КАЛИНИНСКОМ  МО (2025 г.). Биология, 5 кл. </vt:lpstr>
      <vt:lpstr>Презентация PowerPoint</vt:lpstr>
      <vt:lpstr>Презентация PowerPoint</vt:lpstr>
      <vt:lpstr>Презентация PowerPoint</vt:lpstr>
      <vt:lpstr>Наибольшие затруднения вызвали задания на: </vt:lpstr>
      <vt:lpstr>Презентация PowerPoint</vt:lpstr>
      <vt:lpstr>Презентация PowerPoint</vt:lpstr>
      <vt:lpstr>Наибольшие затруднения вызвали задания на: </vt:lpstr>
      <vt:lpstr>Презентация PowerPoint</vt:lpstr>
      <vt:lpstr>Презентация PowerPoint</vt:lpstr>
      <vt:lpstr>Наибольшие затруднения вызвали задания на: </vt:lpstr>
      <vt:lpstr>ВПР БИОЛОГИЯ 6 класс</vt:lpstr>
      <vt:lpstr>Презентация PowerPoint</vt:lpstr>
      <vt:lpstr>Результаты всероссийских проверочных работ в КАЛИНИНСКОМ  МО (2025 г.). Биология, 6 кл. </vt:lpstr>
      <vt:lpstr>Презентация PowerPoint</vt:lpstr>
      <vt:lpstr>Презентация PowerPoint</vt:lpstr>
      <vt:lpstr>Презентация PowerPoint</vt:lpstr>
      <vt:lpstr>Наибольшие затруднения вызвали задания на: </vt:lpstr>
      <vt:lpstr>Презентация PowerPoint</vt:lpstr>
      <vt:lpstr>Презентация PowerPoint</vt:lpstr>
      <vt:lpstr>Презентация PowerPoint</vt:lpstr>
      <vt:lpstr>ВПР БИОЛОГИЯ 7 класс</vt:lpstr>
      <vt:lpstr>Презентация PowerPoint</vt:lpstr>
      <vt:lpstr>Результаты всероссийских проверочных работ в КАЛИНИНСКОМ  МО (2025 г.). Биология, 7 кл. </vt:lpstr>
      <vt:lpstr>Презентация PowerPoint</vt:lpstr>
      <vt:lpstr>Презентация PowerPoint</vt:lpstr>
      <vt:lpstr>Презентация PowerPoint</vt:lpstr>
      <vt:lpstr>Наибольшие затруднения вызвали задания на: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ВПР БИОЛОГИЯ 8 класс</vt:lpstr>
      <vt:lpstr>Презентация PowerPoint</vt:lpstr>
      <vt:lpstr>Результаты всероссийских проверочных работ в КАЛИНИНСКОМ  МО (2025 г.). Биология, 8 кл. </vt:lpstr>
      <vt:lpstr>Презентация PowerPoint</vt:lpstr>
      <vt:lpstr>Презентация PowerPoint</vt:lpstr>
      <vt:lpstr>Презентация PowerPoint</vt:lpstr>
      <vt:lpstr>Наибольшие затруднения вызвали задания на: </vt:lpstr>
      <vt:lpstr>Презентация PowerPoint</vt:lpstr>
      <vt:lpstr>Презентация PowerPoint</vt:lpstr>
      <vt:lpstr>Презентация PowerPoint</vt:lpstr>
      <vt:lpstr>ВПР ХИМИЯ 8 класс</vt:lpstr>
      <vt:lpstr>Презентация PowerPoint</vt:lpstr>
      <vt:lpstr>Результаты всероссийских проверочных работ в КАЛИНИНСКОМ  МО (2025 г.). Химия, 8 кл.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ВПР ХИМИЯ 10 класс</vt:lpstr>
      <vt:lpstr>Презентация PowerPoint</vt:lpstr>
      <vt:lpstr>Результаты всероссийских проверочных работ в КАЛИНИНСКОМ  МО (2025 г.). Химия, 10 кл. </vt:lpstr>
      <vt:lpstr>Презентация PowerPoint</vt:lpstr>
      <vt:lpstr>Презентация PowerPoint</vt:lpstr>
      <vt:lpstr>Наибольшие затруднения вызвали задания на: </vt:lpstr>
      <vt:lpstr>Презентация PowerPoint</vt:lpstr>
      <vt:lpstr>Презентация PowerPoint</vt:lpstr>
      <vt:lpstr>Презентация PowerPoint</vt:lpstr>
      <vt:lpstr>Презентация PowerPoint</vt:lpstr>
      <vt:lpstr>ОГЭ</vt:lpstr>
      <vt:lpstr>Результаты ОГЭ в 2025 году в Тверской области </vt:lpstr>
      <vt:lpstr>Динамика результатов ОГЭ по предмету «Химия» по Тверской области</vt:lpstr>
      <vt:lpstr>Результаты ОГЭ по предмету «Химия» Калининского МО</vt:lpstr>
      <vt:lpstr>Презентация PowerPoint</vt:lpstr>
      <vt:lpstr>Выявление сложных для участников ОГЭ заданий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результатов ОГЭ по предмету «Биология» </vt:lpstr>
      <vt:lpstr>Результаты ОГЭ по предмету «Биология» Калининского МО</vt:lpstr>
      <vt:lpstr>ВЫВОДЫ о характере результатов ОГЭ по предмету «Биология» в 2025 году и в динамике </vt:lpstr>
      <vt:lpstr>Презентация PowerPoint</vt:lpstr>
      <vt:lpstr>Анализ выполнения заданий КИМ в 2025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Давыдова Наталья Евгеньевна</cp:lastModifiedBy>
  <cp:revision>43</cp:revision>
  <dcterms:created xsi:type="dcterms:W3CDTF">2025-10-14T19:45:47Z</dcterms:created>
  <dcterms:modified xsi:type="dcterms:W3CDTF">2026-05-12T08:32:25Z</dcterms:modified>
</cp:coreProperties>
</file>