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77" r:id="rId5"/>
    <p:sldId id="258" r:id="rId6"/>
    <p:sldId id="272" r:id="rId7"/>
    <p:sldId id="274" r:id="rId8"/>
    <p:sldId id="261" r:id="rId9"/>
    <p:sldId id="264" r:id="rId10"/>
    <p:sldId id="265" r:id="rId11"/>
    <p:sldId id="266" r:id="rId12"/>
    <p:sldId id="263" r:id="rId13"/>
    <p:sldId id="259" r:id="rId14"/>
    <p:sldId id="267" r:id="rId15"/>
    <p:sldId id="269" r:id="rId16"/>
    <p:sldId id="271" r:id="rId17"/>
    <p:sldId id="275" r:id="rId18"/>
    <p:sldId id="273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6600"/>
    <a:srgbClr val="CC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94660"/>
  </p:normalViewPr>
  <p:slideViewPr>
    <p:cSldViewPr>
      <p:cViewPr>
        <p:scale>
          <a:sx n="72" d="100"/>
          <a:sy n="72" d="100"/>
        </p:scale>
        <p:origin x="-130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70913-BF31-4027-9D1E-CE97DD9CBE2D}" type="datetimeFigureOut">
              <a:rPr lang="ru-RU" smtClean="0"/>
              <a:pPr>
                <a:defRPr/>
              </a:pPr>
              <a:t>06.11.2024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7984605-0984-4E2C-9937-24B2385E9F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7F019-EF63-480A-B238-03B005DA76F2}" type="datetimeFigureOut">
              <a:rPr lang="ru-RU" smtClean="0"/>
              <a:pPr>
                <a:defRPr/>
              </a:pPr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B411A-C370-4C3C-96EA-9353C5C7B6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C079E-97BC-4435-96EA-7E1951BD7AD8}" type="datetimeFigureOut">
              <a:rPr lang="ru-RU" smtClean="0"/>
              <a:pPr>
                <a:defRPr/>
              </a:pPr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5BC93-2D06-47E5-96E7-7EA9F2E12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6EA50-27C4-44B0-92D5-BC7F1DF771CE}" type="datetimeFigureOut">
              <a:rPr lang="ru-RU" smtClean="0"/>
              <a:pPr>
                <a:defRPr/>
              </a:pPr>
              <a:t>06.11.2024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2C62E25-E445-4C09-94C5-CD31ABA004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8E761-3EBF-4D38-825C-045321DB1EE1}" type="datetimeFigureOut">
              <a:rPr lang="ru-RU" smtClean="0"/>
              <a:pPr>
                <a:defRPr/>
              </a:pPr>
              <a:t>06.11.2024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DC1C2-7127-4087-9A70-F2D234416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0EE5A-B796-41FC-9000-73594D09359A}" type="datetimeFigureOut">
              <a:rPr lang="ru-RU" smtClean="0"/>
              <a:pPr>
                <a:defRPr/>
              </a:pPr>
              <a:t>06.11.2024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FB002-3F7D-4E96-A97C-4D52C53BAE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3044A-0979-488B-8B9C-4CE09A490720}" type="datetimeFigureOut">
              <a:rPr lang="ru-RU" smtClean="0"/>
              <a:pPr>
                <a:defRPr/>
              </a:pPr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73305A4-6096-4CF0-8A29-8C55C9ED84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5CE257-4382-4A02-AAC1-C2365CD7D42D}" type="datetimeFigureOut">
              <a:rPr lang="ru-RU" smtClean="0"/>
              <a:pPr>
                <a:defRPr/>
              </a:pPr>
              <a:t>06.11.2024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C42DD-8945-40EC-B788-135AB40739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53D07-3058-4511-8552-5F9A494E7E56}" type="datetimeFigureOut">
              <a:rPr lang="ru-RU" smtClean="0"/>
              <a:pPr>
                <a:defRPr/>
              </a:pPr>
              <a:t>06.11.2024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30483-0F5E-4923-A216-7B48D0C37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75FCF-AF0D-44C1-8056-70E5404B922E}" type="datetimeFigureOut">
              <a:rPr lang="ru-RU" smtClean="0"/>
              <a:pPr>
                <a:defRPr/>
              </a:pPr>
              <a:t>06.11.2024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B7083-4C50-4C6B-AA29-03AE04411A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FDEE5-E7B0-4E1F-AF26-6DF204D5FCD3}" type="datetimeFigureOut">
              <a:rPr lang="ru-RU" smtClean="0"/>
              <a:pPr>
                <a:defRPr/>
              </a:pPr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75EC9-4511-4975-BA10-EDD210EF1F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838E49F-B3C9-46C6-B5DB-F69D2F635B8C}" type="datetimeFigureOut">
              <a:rPr lang="ru-RU" smtClean="0"/>
              <a:pPr>
                <a:defRPr/>
              </a:pPr>
              <a:t>06.11.2024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8ABAD00-F652-4410-8061-1D8009DAF2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ctrTitle"/>
          </p:nvPr>
        </p:nvSpPr>
        <p:spPr>
          <a:xfrm>
            <a:off x="533400" y="620713"/>
            <a:ext cx="7772400" cy="3024187"/>
          </a:xfrm>
          <a:noFill/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ЯНВАРСКИЙ ДЕНЬ </a:t>
            </a:r>
            <a:b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ИСТОРИИ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СТРАНЫ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4000" dirty="0" smtClean="0"/>
          </a:p>
        </p:txBody>
      </p:sp>
      <p:sp>
        <p:nvSpPr>
          <p:cNvPr id="35843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6600" b="1" smtClean="0">
                <a:solidFill>
                  <a:srgbClr val="FF0000"/>
                </a:solidFill>
              </a:rPr>
              <a:t>СТРАНЫ</a:t>
            </a:r>
          </a:p>
        </p:txBody>
      </p:sp>
      <p:pic>
        <p:nvPicPr>
          <p:cNvPr id="35845" name="Picture 5" descr="B8To5E-IAAAJc7H"/>
          <p:cNvPicPr>
            <a:picLocks noChangeAspect="1" noChangeArrowheads="1"/>
          </p:cNvPicPr>
          <p:nvPr/>
        </p:nvPicPr>
        <p:blipFill>
          <a:blip r:embed="rId2"/>
          <a:srcRect t="37141"/>
          <a:stretch>
            <a:fillRect/>
          </a:stretch>
        </p:blipFill>
        <p:spPr bwMode="auto">
          <a:xfrm>
            <a:off x="250825" y="3573463"/>
            <a:ext cx="8642350" cy="294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395536" y="4437112"/>
            <a:ext cx="8229600" cy="273642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прорыва блокады в январе 1943 года в одном из первых составов поездов было четыре вагона с дымчатыми кошками из Ярославской области. Именно эта порода лучше всего ловит вредителей.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Состав доставил «мяукающую дивизию» под строжайшей охраной. Запасы измученных жителей города были спасены. Наконец-то, коты вступили в бой, очищая все подвалы, чердаки и свалки от крыс. Кошки победили, и крысиная армия потерпела крушения.</a:t>
            </a:r>
          </a:p>
        </p:txBody>
      </p:sp>
      <p:pic>
        <p:nvPicPr>
          <p:cNvPr id="20483" name="Picture 4" descr="844x595xkoshek-privezli-e1397878121215"/>
          <p:cNvPicPr>
            <a:picLocks noChangeAspect="1" noChangeArrowheads="1"/>
          </p:cNvPicPr>
          <p:nvPr/>
        </p:nvPicPr>
        <p:blipFill>
          <a:blip r:embed="rId2"/>
          <a:srcRect t="5527"/>
          <a:stretch>
            <a:fillRect/>
          </a:stretch>
        </p:blipFill>
        <p:spPr bwMode="auto">
          <a:xfrm>
            <a:off x="827584" y="404813"/>
            <a:ext cx="7704855" cy="381627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457200" y="404813"/>
            <a:ext cx="4330700" cy="6192837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Интересен тот факт, что после снятия блокады, москвичи, вместе с продуктами питания, высылали в Петербург родственникам и друзьям кошек и маленьких котят.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бы грустно это не звучало, коты спасали ленинградцев от смертельного голода, принося хозяевам свою добычу. Животные согревали маленьких мерзнущих детей, были для них небольшой отрадой в те страшные времена.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endParaRPr lang="ru-RU" sz="2000" i="1" dirty="0" smtClean="0"/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endParaRPr lang="ru-RU" sz="2000" i="1" dirty="0" smtClean="0"/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endParaRPr lang="ru-RU" sz="2000" i="1" dirty="0" smtClean="0"/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/>
              <a:t>Многие хозяева делили своих положенные крохи хлеба со своими питомцами…</a:t>
            </a:r>
            <a:r>
              <a:rPr lang="ru-RU" sz="2000" dirty="0" smtClean="0"/>
              <a:t> </a:t>
            </a:r>
          </a:p>
        </p:txBody>
      </p:sp>
      <p:pic>
        <p:nvPicPr>
          <p:cNvPr id="21507" name="Picture 5" descr="590x442xspaslakoshku-e13978784409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268413"/>
            <a:ext cx="403383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idx="1"/>
          </p:nvPr>
        </p:nvSpPr>
        <p:spPr>
          <a:xfrm>
            <a:off x="179388" y="333375"/>
            <a:ext cx="3816350" cy="6048375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годы блокады Ленинград подвергался неисчисляемому количеству авиаударов и артобстрелов, которые велись по несколько раз в день. Всего за время блокады на Ленинград было выпущено 150 тысяч снарядов и сброшено больше 107 тысяч зажигательных и фугасных бомб.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оповещения граждан о вражеских авианалетах на улицах города было установлено 1500 громкоговорителей. Сигналом об авиаударах был звук метронома: его быстрый ритм означал начало воздушной атаки, медленный – отбой, а на улицах писали "Граждане! При артобстреле эта сторона улицы наиболее опасна".</a:t>
            </a:r>
          </a:p>
        </p:txBody>
      </p:sp>
      <p:pic>
        <p:nvPicPr>
          <p:cNvPr id="22531" name="Picture 4" descr="Блокадный Ленинград 1943 год"/>
          <p:cNvPicPr>
            <a:picLocks noChangeAspect="1" noChangeArrowheads="1"/>
          </p:cNvPicPr>
          <p:nvPr/>
        </p:nvPicPr>
        <p:blipFill>
          <a:blip r:embed="rId2"/>
          <a:srcRect b="5872"/>
          <a:stretch>
            <a:fillRect/>
          </a:stretch>
        </p:blipFill>
        <p:spPr bwMode="auto">
          <a:xfrm>
            <a:off x="4140200" y="3213100"/>
            <a:ext cx="47291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Блокадный Ленинград 1943 год"/>
          <p:cNvPicPr>
            <a:picLocks noChangeAspect="1" noChangeArrowheads="1"/>
          </p:cNvPicPr>
          <p:nvPr/>
        </p:nvPicPr>
        <p:blipFill>
          <a:blip r:embed="rId3"/>
          <a:srcRect t="5183" b="5923"/>
          <a:stretch>
            <a:fillRect/>
          </a:stretch>
        </p:blipFill>
        <p:spPr bwMode="auto">
          <a:xfrm>
            <a:off x="4211638" y="188913"/>
            <a:ext cx="46561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2627784" y="-18256"/>
            <a:ext cx="2890838" cy="85496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ГОЛОД 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611560" y="4005064"/>
            <a:ext cx="7571184" cy="2664594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Голод стал главной проблемой блокадного Ленинграда. Началом продовольственного кризиса принято считать 10 сентября 1941 года, когда гитлеровская авиация уничтожила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Бадаевские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продовольственные склады.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Пик голода в Ленинграде пришелся на 20 ноября-25 декабря 1941 года. Нормы выдачи хлеба для бойцов на передовой линии обороны были снижены до 500 граммов в день, для рабочих горячих цехов – до 375 граммов, для рабочих остальных производств и инженеров – до 250 граммов, для служащих, иждивенцев и детей - до 125 граммов.</a:t>
            </a:r>
          </a:p>
        </p:txBody>
      </p:sp>
      <p:pic>
        <p:nvPicPr>
          <p:cNvPr id="23556" name="Picture 5" descr="img8"/>
          <p:cNvPicPr>
            <a:picLocks noChangeAspect="1" noChangeArrowheads="1"/>
          </p:cNvPicPr>
          <p:nvPr/>
        </p:nvPicPr>
        <p:blipFill>
          <a:blip r:embed="rId2"/>
          <a:srcRect l="3542" t="16124" r="47639" b="10059"/>
          <a:stretch>
            <a:fillRect/>
          </a:stretch>
        </p:blipFill>
        <p:spPr bwMode="auto">
          <a:xfrm>
            <a:off x="1763688" y="980728"/>
            <a:ext cx="5329238" cy="288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5" descr="img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img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Три волны эвакуации</a:t>
            </a: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6880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/>
              <a:t>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/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Эвакуируемые во время посадки на пароход. Июль  1942 г.  Автор съемки неизвестен.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годы войны советским военным удалось осуществить три волны эвакуации местного населения из осажденного и голодного города. Первыми город покинули дети. За все время удалось вывести 1,5 млн. человек, что составляло на тот момент почти половину всего города. </a:t>
            </a:r>
          </a:p>
        </p:txBody>
      </p:sp>
      <p:pic>
        <p:nvPicPr>
          <p:cNvPr id="25604" name="Picture 5" descr="81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75946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755700" y="5733256"/>
            <a:ext cx="2592288" cy="7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Arial" charset="0"/>
              </a:rPr>
              <a:t>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b="1" dirty="0" smtClean="0">
              <a:latin typeface="Arial" charset="0"/>
            </a:endParaRPr>
          </a:p>
        </p:txBody>
      </p:sp>
      <p:sp>
        <p:nvSpPr>
          <p:cNvPr id="26625" name="Rectangle 3"/>
          <p:cNvSpPr>
            <a:spLocks noGrp="1"/>
          </p:cNvSpPr>
          <p:nvPr>
            <p:ph idx="1"/>
          </p:nvPr>
        </p:nvSpPr>
        <p:spPr>
          <a:xfrm>
            <a:off x="1835696" y="5445224"/>
            <a:ext cx="5544616" cy="388902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b="1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Самые первые месяцы блокады показали, что ленинградцы будут бороться за свой город до победы. </a:t>
            </a:r>
            <a:r>
              <a:rPr lang="ru-RU" sz="2000" b="1" dirty="0" smtClean="0">
                <a:solidFill>
                  <a:schemeClr val="hlink"/>
                </a:solidFill>
                <a:latin typeface="Arial" charset="0"/>
              </a:rPr>
              <a:t> </a:t>
            </a:r>
          </a:p>
        </p:txBody>
      </p:sp>
      <p:pic>
        <p:nvPicPr>
          <p:cNvPr id="26626" name="Picture 5" descr="Блокадный Ленинград 1943 год"/>
          <p:cNvPicPr>
            <a:picLocks noChangeAspect="1" noChangeArrowheads="1"/>
          </p:cNvPicPr>
          <p:nvPr/>
        </p:nvPicPr>
        <p:blipFill>
          <a:blip r:embed="rId2"/>
          <a:srcRect r="13170" b="7127"/>
          <a:stretch>
            <a:fillRect/>
          </a:stretch>
        </p:blipFill>
        <p:spPr bwMode="auto">
          <a:xfrm>
            <a:off x="755700" y="116632"/>
            <a:ext cx="7488708" cy="532859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00"/>
            </a:gs>
            <a:gs pos="100000">
              <a:srgbClr val="9966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4365625"/>
            <a:ext cx="8229600" cy="2087563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первую же неделю войны сотрудники Русского музея и Эрмитажа приступили к работе по   спасению и сохранению произведений искусства. Конная статуя Александра III было забросана песком, обшита досками, засыпана землей — статуя была превращена в курган, который был засеян овсом. </a:t>
            </a:r>
          </a:p>
        </p:txBody>
      </p:sp>
      <p:pic>
        <p:nvPicPr>
          <p:cNvPr id="31749" name="Picture 5" descr="1334428_pamyatnik-aleksandru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92150"/>
            <a:ext cx="5564188" cy="3600450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900113" y="260349"/>
            <a:ext cx="66246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Спасенные сокровища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Спасенные сокровища</a:t>
            </a:r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68103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Небольшие статуи закапывали в землю или  обшивали досками. </a:t>
            </a:r>
          </a:p>
          <a:p>
            <a:pPr>
              <a:lnSpc>
                <a:spcPct val="80000"/>
              </a:lnSpc>
            </a:pPr>
            <a:endParaRPr lang="ru-RU" sz="2400" b="1" dirty="0" smtClean="0"/>
          </a:p>
        </p:txBody>
      </p:sp>
      <p:pic>
        <p:nvPicPr>
          <p:cNvPr id="27651" name="Picture 5" descr="Блокадный Ленинград 1943 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25538"/>
            <a:ext cx="4294188" cy="4319686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7653" name="Picture 5" descr="past_meets_present_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4341812" cy="4319686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Жертвы </a:t>
            </a:r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88013"/>
          </a:xfrm>
          <a:ln w="76200">
            <a:solidFill>
              <a:schemeClr val="hlink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Нюрнбергском процессе советская сторона заявила о 630 тысячах погибших во время блокады Ленинграда, однако, эта цифра до сих пор вызывает сомнение у историков. Реальное количество погибших может доходить до полутора миллиона человек.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Кроме количества погибших ужас вызывают и причины смерти - только 3% всех погибших в блокадном Ленинграде приходится на артобстрелы и авиаудары фашистских военных. 97% смертей в Ленинграде с сентября 1941 по январь 1944 произошли из-за голода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47625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71625" y="2071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Рисунок 4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8188" y="4143375"/>
            <a:ext cx="5865812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158567" y="34076"/>
            <a:ext cx="8875713" cy="6995323"/>
            <a:chOff x="249" y="210"/>
            <a:chExt cx="5420" cy="3538"/>
          </a:xfrm>
        </p:grpSpPr>
        <p:sp>
          <p:nvSpPr>
            <p:cNvPr id="13316" name="Rectangle 6"/>
            <p:cNvSpPr>
              <a:spLocks noChangeArrowheads="1"/>
            </p:cNvSpPr>
            <p:nvPr/>
          </p:nvSpPr>
          <p:spPr bwMode="auto">
            <a:xfrm>
              <a:off x="249" y="210"/>
              <a:ext cx="5420" cy="240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66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27 января 1944 года –</a:t>
              </a:r>
            </a:p>
            <a:p>
              <a:pPr algn="ctr"/>
              <a:r>
                <a:rPr lang="ru-RU" sz="6000" b="1" dirty="0">
                  <a:solidFill>
                    <a:srgbClr val="FF0000"/>
                  </a:solidFill>
                </a:rPr>
                <a:t> </a:t>
              </a:r>
              <a:r>
                <a:rPr lang="ru-RU" sz="6000" dirty="0">
                  <a:solidFill>
                    <a:srgbClr val="FF0000"/>
                  </a:solidFill>
                </a:rPr>
                <a:t> </a:t>
              </a:r>
            </a:p>
          </p:txBody>
        </p:sp>
        <p:sp>
          <p:nvSpPr>
            <p:cNvPr id="13317" name="Rectangle 7"/>
            <p:cNvSpPr>
              <a:spLocks noChangeArrowheads="1"/>
            </p:cNvSpPr>
            <p:nvPr/>
          </p:nvSpPr>
          <p:spPr bwMode="auto">
            <a:xfrm>
              <a:off x="405" y="1412"/>
              <a:ext cx="4951" cy="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ru-RU" sz="60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день </a:t>
              </a:r>
              <a:r>
                <a:rPr lang="ru-RU" sz="60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полного снятия блокады Ленинграда</a:t>
              </a:r>
              <a:r>
                <a:rPr lang="ru-RU" sz="60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3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endParaRPr lang="ru-RU" sz="3200" dirty="0">
                <a:latin typeface="Calibri" pitchFamily="34" charset="0"/>
              </a:endParaRPr>
            </a:p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endParaRPr lang="ru-RU" sz="6000" b="1" dirty="0">
                <a:latin typeface="Calibri" pitchFamily="34" charset="0"/>
              </a:endParaRPr>
            </a:p>
          </p:txBody>
        </p:sp>
        <p:pic>
          <p:nvPicPr>
            <p:cNvPr id="13318" name="Picture 11" descr="73Ergf"/>
            <p:cNvPicPr>
              <a:picLocks noChangeAspect="1" noChangeArrowheads="1"/>
            </p:cNvPicPr>
            <p:nvPr/>
          </p:nvPicPr>
          <p:blipFill>
            <a:blip r:embed="rId4"/>
            <a:srcRect l="11797" t="14914" r="11406" b="10579"/>
            <a:stretch>
              <a:fillRect/>
            </a:stretch>
          </p:blipFill>
          <p:spPr bwMode="auto">
            <a:xfrm>
              <a:off x="1746" y="2478"/>
              <a:ext cx="3856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760640" cy="602704"/>
          </a:xfrm>
        </p:spPr>
        <p:txBody>
          <a:bodyPr>
            <a:normAutofit fontScale="90000"/>
          </a:bodyPr>
          <a:lstStyle/>
          <a:p>
            <a:endParaRPr lang="ru-RU" dirty="0" smtClean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4292600"/>
            <a:ext cx="8229600" cy="237648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 января, в день полного освобождения от блокады, тысячи горожан приходят к местам захоронения погибших на Пискаревском и Серафимовском мемориальных кладбищах, к Монументу Героическим Защитникам Ленинграда и ко всем могилам блокадной поры и воинским памятникам.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Петербуржцы несут кусочки черного хлеба на могилы Пискаревского мемориального кладбища, где захоронены более полумиллиона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жителей и защитников блокадного города.</a:t>
            </a:r>
          </a:p>
          <a:p>
            <a:pPr>
              <a:lnSpc>
                <a:spcPct val="80000"/>
              </a:lnSpc>
            </a:pPr>
            <a:endParaRPr lang="ru-RU" sz="1800" b="1" dirty="0" smtClean="0"/>
          </a:p>
        </p:txBody>
      </p:sp>
      <p:pic>
        <p:nvPicPr>
          <p:cNvPr id="32773" name="Picture 5" descr="1422399347_71-god-blokada-leningrad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6038"/>
            <a:ext cx="8043862" cy="4103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338" name="Рисунок 5" descr="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3100388"/>
            <a:ext cx="4949825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268538" y="692150"/>
            <a:ext cx="6429375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         Более двух лет ( 872 дня) блокады </a:t>
            </a:r>
            <a:r>
              <a:rPr lang="ru-RU" dirty="0"/>
              <a:t> </a:t>
            </a:r>
            <a:r>
              <a:rPr lang="ru-RU" sz="2800" b="1" dirty="0"/>
              <a:t>Ленинграда </a:t>
            </a:r>
          </a:p>
          <a:p>
            <a:pPr algn="ctr"/>
            <a:r>
              <a:rPr lang="ru-RU" sz="2800" b="1" dirty="0"/>
              <a:t>вошли в историю Великой Отечественной войны как самые трагические события, которые достойны памяти и уважения.</a:t>
            </a:r>
          </a:p>
          <a:p>
            <a:pPr algn="ctr"/>
            <a:endParaRPr lang="ru-RU" sz="2800" b="1" dirty="0"/>
          </a:p>
          <a:p>
            <a:pPr algn="ctr"/>
            <a:r>
              <a:rPr lang="ru-RU" b="1" dirty="0"/>
              <a:t>Длилась с 8 сентября 1941 года </a:t>
            </a:r>
          </a:p>
          <a:p>
            <a:pPr algn="ctr"/>
            <a:r>
              <a:rPr lang="ru-RU" b="1" dirty="0"/>
              <a:t>по 27 января 1944 года</a:t>
            </a:r>
            <a:r>
              <a:rPr lang="ru-RU" dirty="0"/>
              <a:t> </a:t>
            </a:r>
          </a:p>
        </p:txBody>
      </p:sp>
      <p:pic>
        <p:nvPicPr>
          <p:cNvPr id="14340" name="Picture 7" descr="13077287-Vector-drawing-of-an-ancient-monument-in-St-Petersburg-Stock-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18716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7499-1346411169"/>
          <p:cNvPicPr>
            <a:picLocks noChangeAspect="1" noChangeArrowheads="1"/>
          </p:cNvPicPr>
          <p:nvPr/>
        </p:nvPicPr>
        <p:blipFill>
          <a:blip r:embed="rId5"/>
          <a:srcRect l="1236" r="2446" b="19675"/>
          <a:stretch>
            <a:fillRect/>
          </a:stretch>
        </p:blipFill>
        <p:spPr bwMode="auto">
          <a:xfrm>
            <a:off x="4664074" y="4451628"/>
            <a:ext cx="4227513" cy="20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Ныне город-герой более двух лет находился в военной блокаде немецких, финских и итальянских армий.</a:t>
            </a:r>
          </a:p>
        </p:txBody>
      </p:sp>
      <p:pic>
        <p:nvPicPr>
          <p:cNvPr id="33797" name="Picture 5" descr="2000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628774"/>
            <a:ext cx="8784976" cy="5112594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idx="1"/>
          </p:nvPr>
        </p:nvSpPr>
        <p:spPr>
          <a:xfrm>
            <a:off x="5364163" y="333375"/>
            <a:ext cx="3529012" cy="62642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charset="0"/>
              </a:rPr>
              <a:t>Мужество и отвага защитников Ленинграда,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charset="0"/>
              </a:rPr>
              <a:t>   страдания и терпение жителей города - все это на долгие годы останется примером и уроком для новых поколений.</a:t>
            </a:r>
          </a:p>
          <a:p>
            <a:pPr eaLnBrk="1" hangingPunct="1"/>
            <a:endParaRPr lang="ru-RU" sz="2800" dirty="0" smtClean="0">
              <a:latin typeface="Arial" charset="0"/>
            </a:endParaRPr>
          </a:p>
        </p:txBody>
      </p:sp>
      <p:pic>
        <p:nvPicPr>
          <p:cNvPr id="15362" name="Picture 5" descr="558420_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6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0000"/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457200" y="4221163"/>
            <a:ext cx="8229600" cy="208756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1800" i="1" dirty="0" smtClean="0"/>
              <a:t>Клятва бойцов, уходящих на оборону Ленинграда, на могиле А.В. Суворова. Ленинград, осень 1942 г. </a:t>
            </a:r>
          </a:p>
          <a:p>
            <a:endParaRPr lang="ru-RU" sz="1800" i="1" dirty="0" smtClean="0"/>
          </a:p>
          <a:p>
            <a:pPr marL="0" indent="0">
              <a:buNone/>
            </a:pPr>
            <a:r>
              <a:rPr lang="ru-RU" dirty="0" smtClean="0"/>
              <a:t>Среди защитников Ленинграда были люди 150 национальностей.  </a:t>
            </a:r>
          </a:p>
        </p:txBody>
      </p:sp>
      <p:pic>
        <p:nvPicPr>
          <p:cNvPr id="16387" name="Picture 5" descr="20-3517253-18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8913"/>
            <a:ext cx="67691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Дорога Жизни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752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Спастись от голодной смерти жителям блокадного Ленинграда в первую зиму удалось благодаря "Дороге жизни". В зимний период 1941-1942 гг., когда вода на Ладожском озере замерзла, было налажено сообщение с "Большой Землей", через которое в город завозили продовольствие и эвакуировали население. Через "Дорогу жизни" было эвакуировано 550 тыс. ленинградцев. </a:t>
            </a:r>
          </a:p>
          <a:p>
            <a:pPr>
              <a:lnSpc>
                <a:spcPct val="8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i_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620000" cy="4114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chemeClr val="hlink"/>
                </a:solidFill>
              </a:rPr>
              <a:t>Суровая зима</a:t>
            </a: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457200" y="3716338"/>
            <a:ext cx="8229600" cy="2836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Первая зима блокадного Ленинграда была самой суровой, которую видели жители. С декабря по май включительно в Ленинграде держалась средняя температура воздуха 18 градусов ниже нуля, минимальная отметка фиксировалась на 31 градусе. Снег в городе порой достигал 52 см.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 таких суровых условиях жители города согревались любыми способами. Дома отапливались печами-буржуйками, в качестве топлива использовалось все, что горело: книги, картины, мебель. Центральное отопление в городе не работало, были отключены канализация и водопровод, прекратилась работа на заводах и фабриках</a:t>
            </a:r>
          </a:p>
        </p:txBody>
      </p:sp>
      <p:pic>
        <p:nvPicPr>
          <p:cNvPr id="18435" name="Picture 6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4103688" cy="25923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36" name="Picture 8" descr="the_siege_of_leningrad_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836613"/>
            <a:ext cx="3578225" cy="26257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73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Кошки-герои</a:t>
            </a:r>
            <a:r>
              <a:rPr lang="ru-RU" sz="4000" b="1" dirty="0" smtClean="0">
                <a:solidFill>
                  <a:schemeClr val="hlink"/>
                </a:solidFill>
              </a:rPr>
              <a:t/>
            </a:r>
            <a:br>
              <a:rPr lang="ru-RU" sz="4000" b="1" dirty="0" smtClean="0">
                <a:solidFill>
                  <a:schemeClr val="hlink"/>
                </a:solidFill>
              </a:rPr>
            </a:br>
            <a:endParaRPr lang="ru-RU" sz="4000" b="1" dirty="0" smtClean="0">
              <a:solidFill>
                <a:schemeClr val="hlink"/>
              </a:solidFill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819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dirty="0" smtClean="0"/>
              <a:t>В современном Санкт-Петербурге поставлены небольшие памятники </a:t>
            </a:r>
            <a:r>
              <a:rPr lang="ru-RU" sz="2000" b="1" dirty="0" smtClean="0"/>
              <a:t>кошке Василисе и коту Елисею</a:t>
            </a:r>
            <a:r>
              <a:rPr lang="ru-RU" sz="2000" b="1" dirty="0" smtClean="0">
                <a:latin typeface="Arial" charset="0"/>
              </a:rPr>
              <a:t>. </a:t>
            </a:r>
            <a:r>
              <a:rPr lang="ru-RU" sz="2000" dirty="0" smtClean="0">
                <a:latin typeface="Arial" charset="0"/>
              </a:rPr>
              <a:t>М</a:t>
            </a:r>
            <a:r>
              <a:rPr lang="ru-RU" sz="2000" dirty="0" smtClean="0"/>
              <a:t>ало кто знает, но эти памятники  посвящены «героям», которые дважды спасли жителей Ленинграда от голодной смерти. Первое спасение пришлось на первый год блокады. Голодные жители съели всех домашних животных, в том числе и кошек, что спасло их от голодной смерти.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dirty="0" smtClean="0"/>
              <a:t>Но в дальнейшем отсутствие кошек в городе привело к повальному нашествию грызунов. Под угрозой оказались продовольственные запасы города. </a:t>
            </a:r>
          </a:p>
        </p:txBody>
      </p:sp>
      <p:pic>
        <p:nvPicPr>
          <p:cNvPr id="19459" name="Picture 4" descr="b14ed6c22ef0a5a24820980ff16fe102_gu8Imc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8050"/>
            <a:ext cx="3455987" cy="2667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9460" name="Picture 6" descr="700x525xvasilisochka-e1397877960773"/>
          <p:cNvPicPr>
            <a:picLocks noChangeAspect="1" noChangeArrowheads="1"/>
          </p:cNvPicPr>
          <p:nvPr/>
        </p:nvPicPr>
        <p:blipFill>
          <a:blip r:embed="rId3"/>
          <a:srcRect t="11519" b="17926"/>
          <a:stretch>
            <a:fillRect/>
          </a:stretch>
        </p:blipFill>
        <p:spPr bwMode="auto">
          <a:xfrm>
            <a:off x="4859338" y="404813"/>
            <a:ext cx="3960812" cy="30956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</TotalTime>
  <Words>834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 ЯНВАРСКИЙ ДЕНЬ  В ИСТОРИИ  СТРАНЫ </vt:lpstr>
      <vt:lpstr>Презентация PowerPoint</vt:lpstr>
      <vt:lpstr>Презентация PowerPoint</vt:lpstr>
      <vt:lpstr>Ныне город-герой более двух лет находился в военной блокаде немецких, финских и итальянских армий.</vt:lpstr>
      <vt:lpstr>Презентация PowerPoint</vt:lpstr>
      <vt:lpstr>Презентация PowerPoint</vt:lpstr>
      <vt:lpstr>Дорога Жизни</vt:lpstr>
      <vt:lpstr>Суровая зима</vt:lpstr>
      <vt:lpstr>Кошки-герои </vt:lpstr>
      <vt:lpstr>Презентация PowerPoint</vt:lpstr>
      <vt:lpstr>Презентация PowerPoint</vt:lpstr>
      <vt:lpstr>Презентация PowerPoint</vt:lpstr>
      <vt:lpstr>ГОЛОД </vt:lpstr>
      <vt:lpstr>Презентация PowerPoint</vt:lpstr>
      <vt:lpstr>Три волны эвакуации </vt:lpstr>
      <vt:lpstr>Презентация PowerPoint</vt:lpstr>
      <vt:lpstr>Презентация PowerPoint</vt:lpstr>
      <vt:lpstr>Спасенные сокровища</vt:lpstr>
      <vt:lpstr>Жертвы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Иванова Светлана Константиновна</cp:lastModifiedBy>
  <cp:revision>11</cp:revision>
  <dcterms:created xsi:type="dcterms:W3CDTF">2015-09-10T09:24:55Z</dcterms:created>
  <dcterms:modified xsi:type="dcterms:W3CDTF">2024-11-06T10:19:54Z</dcterms:modified>
</cp:coreProperties>
</file>