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1793520" y="4371480"/>
            <a:ext cx="651204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body"/>
          </p:nvPr>
        </p:nvSpPr>
        <p:spPr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1793520" y="4371480"/>
            <a:ext cx="651204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1793520" y="4371480"/>
            <a:ext cx="651204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1793520" y="4371480"/>
            <a:ext cx="651204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/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16" name="Rectangle 6"/>
            <p:cNvPicPr/>
            <p:nvPr/>
          </p:nvPicPr>
          <p:blipFill>
            <a:blip r:embed="rId15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" name="Group 3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4" name="Rectangle 7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stomShape 4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" name="CustomShape 5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8" name="Oval 9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11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12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F00CD24E-7533-43DB-8D3C-393454B123E2}" type="slidenum">
              <a:rPr lang="ru-RU" sz="1200" b="1" strike="noStrike" spc="-1">
                <a:solidFill>
                  <a:srgbClr val="7F7F7F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"/>
          <p:cNvGrpSpPr/>
          <p:nvPr/>
        </p:nvGrpSpPr>
        <p:grpSpPr>
          <a:xfrm>
            <a:off x="0" y="3865680"/>
            <a:ext cx="9144000" cy="2992320"/>
            <a:chOff x="0" y="3865680"/>
            <a:chExt cx="9144000" cy="2992320"/>
          </a:xfrm>
        </p:grpSpPr>
        <p:pic>
          <p:nvPicPr>
            <p:cNvPr id="52" name="Rectangle 10"/>
            <p:cNvPicPr/>
            <p:nvPr/>
          </p:nvPicPr>
          <p:blipFill>
            <a:blip r:embed="rId15"/>
            <a:stretch/>
          </p:blipFill>
          <p:spPr>
            <a:xfrm>
              <a:off x="0" y="3865680"/>
              <a:ext cx="9144000" cy="2992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53" name="CustomShape 2"/>
            <p:cNvSpPr/>
            <p:nvPr/>
          </p:nvSpPr>
          <p:spPr>
            <a:xfrm>
              <a:off x="0" y="3867120"/>
              <a:ext cx="9144000" cy="2990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4" name="Group 3"/>
          <p:cNvGrpSpPr/>
          <p:nvPr/>
        </p:nvGrpSpPr>
        <p:grpSpPr>
          <a:xfrm>
            <a:off x="0" y="0"/>
            <a:ext cx="9144000" cy="3865680"/>
            <a:chOff x="0" y="0"/>
            <a:chExt cx="9144000" cy="3865680"/>
          </a:xfrm>
        </p:grpSpPr>
        <p:pic>
          <p:nvPicPr>
            <p:cNvPr id="55" name="Rectangle 11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3864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6" name="CustomShape 4"/>
            <p:cNvSpPr/>
            <p:nvPr/>
          </p:nvSpPr>
          <p:spPr>
            <a:xfrm>
              <a:off x="0" y="0"/>
              <a:ext cx="9144000" cy="38656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" name="CustomShape 5"/>
          <p:cNvSpPr/>
          <p:nvPr/>
        </p:nvSpPr>
        <p:spPr>
          <a:xfrm>
            <a:off x="0" y="2652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8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59" name="Oval 13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60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62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63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ADE04397-8138-4D63-9A0F-CA0DA7D8E57D}" type="slidenum">
              <a:rPr lang="ru-RU" sz="1200" b="1" strike="noStrike" spc="-1">
                <a:solidFill>
                  <a:srgbClr val="7F7F7F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103" name="Rectangle 6"/>
            <p:cNvPicPr/>
            <p:nvPr/>
          </p:nvPicPr>
          <p:blipFill>
            <a:blip r:embed="rId15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4" name="CustomShape 2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5" name="Group 3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106" name="Rectangle 7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7" name="CustomShape 4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8" name="CustomShape 5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9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110" name="Oval 9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1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2" name="Group 8"/>
          <p:cNvGrpSpPr/>
          <p:nvPr/>
        </p:nvGrpSpPr>
        <p:grpSpPr>
          <a:xfrm>
            <a:off x="0" y="3865680"/>
            <a:ext cx="9144000" cy="2992320"/>
            <a:chOff x="0" y="3865680"/>
            <a:chExt cx="9144000" cy="2992320"/>
          </a:xfrm>
        </p:grpSpPr>
        <p:pic>
          <p:nvPicPr>
            <p:cNvPr id="113" name="Rectangle 6"/>
            <p:cNvPicPr/>
            <p:nvPr/>
          </p:nvPicPr>
          <p:blipFill>
            <a:blip r:embed="rId18"/>
            <a:stretch/>
          </p:blipFill>
          <p:spPr>
            <a:xfrm>
              <a:off x="0" y="3865680"/>
              <a:ext cx="9144000" cy="2992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4" name="CustomShape 9"/>
            <p:cNvSpPr/>
            <p:nvPr/>
          </p:nvSpPr>
          <p:spPr>
            <a:xfrm>
              <a:off x="0" y="3867120"/>
              <a:ext cx="9144000" cy="2990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5" name="Group 10"/>
          <p:cNvGrpSpPr/>
          <p:nvPr/>
        </p:nvGrpSpPr>
        <p:grpSpPr>
          <a:xfrm>
            <a:off x="0" y="0"/>
            <a:ext cx="9144000" cy="3865680"/>
            <a:chOff x="0" y="0"/>
            <a:chExt cx="9144000" cy="3865680"/>
          </a:xfrm>
        </p:grpSpPr>
        <p:pic>
          <p:nvPicPr>
            <p:cNvPr id="116" name="Rectangle 7"/>
            <p:cNvPicPr/>
            <p:nvPr/>
          </p:nvPicPr>
          <p:blipFill>
            <a:blip r:embed="rId19"/>
            <a:stretch/>
          </p:blipFill>
          <p:spPr>
            <a:xfrm>
              <a:off x="0" y="0"/>
              <a:ext cx="9144000" cy="3864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7" name="CustomShape 11"/>
            <p:cNvSpPr/>
            <p:nvPr/>
          </p:nvSpPr>
          <p:spPr>
            <a:xfrm>
              <a:off x="0" y="0"/>
              <a:ext cx="9144000" cy="38656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8" name="CustomShape 12"/>
          <p:cNvSpPr/>
          <p:nvPr/>
        </p:nvSpPr>
        <p:spPr>
          <a:xfrm>
            <a:off x="0" y="2652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9" name="Group 13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120" name="Oval 9"/>
            <p:cNvPicPr/>
            <p:nvPr/>
          </p:nvPicPr>
          <p:blipFill>
            <a:blip r:embed="rId20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1" name="CustomShape 14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2" name="PlaceHolder 15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123" name="PlaceHolder 16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124" name="PlaceHolder 17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18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19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BD04C9BB-B5BB-433E-8B97-214C3536AEAF}" type="slidenum">
              <a:rPr lang="ru-RU" sz="1200" b="1" strike="noStrike" spc="-1">
                <a:solidFill>
                  <a:srgbClr val="7F7F7F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"/>
          <p:cNvGrpSpPr/>
          <p:nvPr/>
        </p:nvGrpSpPr>
        <p:grpSpPr>
          <a:xfrm>
            <a:off x="0" y="3865680"/>
            <a:ext cx="9144000" cy="2992320"/>
            <a:chOff x="0" y="3865680"/>
            <a:chExt cx="9144000" cy="2992320"/>
          </a:xfrm>
        </p:grpSpPr>
        <p:pic>
          <p:nvPicPr>
            <p:cNvPr id="164" name="Rectangle 7"/>
            <p:cNvPicPr/>
            <p:nvPr/>
          </p:nvPicPr>
          <p:blipFill>
            <a:blip r:embed="rId15"/>
            <a:stretch/>
          </p:blipFill>
          <p:spPr>
            <a:xfrm>
              <a:off x="0" y="3865680"/>
              <a:ext cx="9144000" cy="2992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5" name="CustomShape 2"/>
            <p:cNvSpPr/>
            <p:nvPr/>
          </p:nvSpPr>
          <p:spPr>
            <a:xfrm>
              <a:off x="0" y="3867120"/>
              <a:ext cx="9144000" cy="2990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6" name="Group 3"/>
          <p:cNvGrpSpPr/>
          <p:nvPr/>
        </p:nvGrpSpPr>
        <p:grpSpPr>
          <a:xfrm>
            <a:off x="0" y="0"/>
            <a:ext cx="9144000" cy="3865680"/>
            <a:chOff x="0" y="0"/>
            <a:chExt cx="9144000" cy="3865680"/>
          </a:xfrm>
        </p:grpSpPr>
        <p:pic>
          <p:nvPicPr>
            <p:cNvPr id="167" name="Rectangle 8"/>
            <p:cNvPicPr/>
            <p:nvPr/>
          </p:nvPicPr>
          <p:blipFill>
            <a:blip r:embed="rId16"/>
            <a:stretch/>
          </p:blipFill>
          <p:spPr>
            <a:xfrm>
              <a:off x="0" y="0"/>
              <a:ext cx="9144000" cy="3864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8" name="CustomShape 4"/>
            <p:cNvSpPr/>
            <p:nvPr/>
          </p:nvSpPr>
          <p:spPr>
            <a:xfrm>
              <a:off x="0" y="0"/>
              <a:ext cx="9144000" cy="38656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9" name="CustomShape 5"/>
          <p:cNvSpPr/>
          <p:nvPr/>
        </p:nvSpPr>
        <p:spPr>
          <a:xfrm>
            <a:off x="0" y="2652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0" name="Group 6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171" name="Oval 10"/>
            <p:cNvPicPr/>
            <p:nvPr/>
          </p:nvPicPr>
          <p:blipFill>
            <a:blip r:embed="rId17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2" name="CustomShape 7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" name="PlaceHolder 8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174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175" name="PlaceHolder 10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11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12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2D93B4EE-DDDA-4DB1-B24C-2E07424260D4}" type="slidenum">
              <a:rPr lang="ru-RU" sz="1200" b="1" strike="noStrike" spc="-1">
                <a:solidFill>
                  <a:srgbClr val="7F7F7F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-360" y="980640"/>
            <a:ext cx="8496360" cy="5173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182880" algn="ctr">
              <a:lnSpc>
                <a:spcPct val="90000"/>
              </a:lnSpc>
              <a:spcBef>
                <a:spcPts val="1349"/>
              </a:spcBef>
            </a:pPr>
            <a:r>
              <a:rPr lang="ru-RU" sz="5400" b="0" i="1" strike="noStrike" spc="-1" dirty="0">
                <a:solidFill>
                  <a:srgbClr val="404040"/>
                </a:solidFill>
                <a:latin typeface="Trebuchet MS"/>
              </a:rPr>
              <a:t>Родительское собрание</a:t>
            </a:r>
            <a:endParaRPr lang="en-US" sz="5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228600" indent="-182880" algn="ctr">
              <a:lnSpc>
                <a:spcPct val="90000"/>
              </a:lnSpc>
              <a:spcBef>
                <a:spcPts val="1349"/>
              </a:spcBef>
            </a:pPr>
            <a:r>
              <a:rPr lang="ru-RU" sz="5400" b="0" i="1" strike="noStrike" spc="-1" dirty="0">
                <a:solidFill>
                  <a:srgbClr val="404040"/>
                </a:solidFill>
                <a:latin typeface="Trebuchet MS"/>
              </a:rPr>
              <a:t>на тему:</a:t>
            </a:r>
            <a:endParaRPr lang="en-US" sz="5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228600" indent="-182880" algn="ctr">
              <a:lnSpc>
                <a:spcPct val="90000"/>
              </a:lnSpc>
              <a:spcBef>
                <a:spcPts val="1349"/>
              </a:spcBef>
            </a:pPr>
            <a:r>
              <a:rPr lang="ru-RU" sz="5400" b="0" i="1" strike="noStrike" spc="-1" dirty="0">
                <a:solidFill>
                  <a:srgbClr val="404040"/>
                </a:solidFill>
                <a:latin typeface="Trebuchet MS"/>
              </a:rPr>
              <a:t>«Роль родительского авторитета в воспитании детей»</a:t>
            </a:r>
            <a:endParaRPr lang="en-US" sz="5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228600" indent="-182880" algn="ctr">
              <a:lnSpc>
                <a:spcPct val="90000"/>
              </a:lnSpc>
              <a:spcBef>
                <a:spcPts val="1349"/>
              </a:spcBef>
            </a:pPr>
            <a:r>
              <a:rPr lang="ru-RU" sz="5400" b="0" i="1" strike="noStrike" spc="-1" dirty="0">
                <a:solidFill>
                  <a:srgbClr val="404040"/>
                </a:solidFill>
                <a:latin typeface="Trebuchet MS"/>
              </a:rPr>
              <a:t>1 </a:t>
            </a:r>
            <a:r>
              <a:rPr lang="ru-RU" sz="5400" b="0" i="1" strike="noStrike" spc="-1" dirty="0" smtClean="0">
                <a:solidFill>
                  <a:srgbClr val="404040"/>
                </a:solidFill>
                <a:latin typeface="Trebuchet MS"/>
              </a:rPr>
              <a:t>класс.</a:t>
            </a:r>
            <a:endParaRPr lang="en-US" sz="5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Rectangle 2"/>
          <p:cNvPicPr/>
          <p:nvPr/>
        </p:nvPicPr>
        <p:blipFill>
          <a:blip r:embed="rId2"/>
          <a:stretch/>
        </p:blipFill>
        <p:spPr>
          <a:xfrm>
            <a:off x="1792440" y="4078440"/>
            <a:ext cx="6949800" cy="2182680"/>
          </a:xfrm>
          <a:prstGeom prst="rect">
            <a:avLst/>
          </a:prstGeom>
          <a:ln>
            <a:noFill/>
          </a:ln>
        </p:spPr>
      </p:pic>
      <p:sp>
        <p:nvSpPr>
          <p:cNvPr id="243" name="TextShape 1"/>
          <p:cNvSpPr txBox="1"/>
          <p:nvPr/>
        </p:nvSpPr>
        <p:spPr>
          <a:xfrm>
            <a:off x="1143000" y="731520"/>
            <a:ext cx="6400800" cy="3475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374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500" b="1" strike="noStrike" spc="-1">
                <a:solidFill>
                  <a:srgbClr val="404040"/>
                </a:solidFill>
                <a:latin typeface="Trebuchet MS"/>
              </a:rPr>
              <a:t>Если вы постоянно говорите о том, что работа для вас каторга, то как по-другому о ней будет думать ребёнок?</a:t>
            </a:r>
            <a:endParaRPr lang="en-US" sz="15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90000"/>
              </a:lnSpc>
              <a:spcBef>
                <a:spcPts val="374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500" b="1" strike="noStrike" spc="-1">
                <a:solidFill>
                  <a:srgbClr val="404040"/>
                </a:solidFill>
                <a:latin typeface="Trebuchet MS"/>
              </a:rPr>
              <a:t>Если вы сами не станете для него примером в выполнении домашних дел аккуратно и постоянно, то где он сможет этому научиться?</a:t>
            </a:r>
            <a:endParaRPr lang="en-US" sz="15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90000"/>
              </a:lnSpc>
              <a:spcBef>
                <a:spcPts val="374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500" b="1" strike="noStrike" spc="-1">
                <a:solidFill>
                  <a:srgbClr val="404040"/>
                </a:solidFill>
                <a:latin typeface="Trebuchet MS"/>
              </a:rPr>
              <a:t>Если вы не проявляете терпения в обучении ребёнка домашней работе и предпочитаете всё делать сами, думаете ли вы о том, что ждёт его в будущем?</a:t>
            </a:r>
            <a:endParaRPr lang="en-US" sz="15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90000"/>
              </a:lnSpc>
              <a:spcBef>
                <a:spcPts val="374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500" b="1" strike="noStrike" spc="-1">
                <a:solidFill>
                  <a:srgbClr val="404040"/>
                </a:solidFill>
                <a:latin typeface="Trebuchet MS"/>
              </a:rPr>
              <a:t>Если вы никак не реагируете на выполнение домашней работы ребёнком, то откуда у него появится желание делать привычные дела ещё лучше?</a:t>
            </a:r>
            <a:endParaRPr lang="en-US" sz="15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90000"/>
              </a:lnSpc>
              <a:spcBef>
                <a:spcPts val="374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500" b="1" strike="noStrike" spc="-1">
                <a:solidFill>
                  <a:srgbClr val="404040"/>
                </a:solidFill>
                <a:latin typeface="Trebuchet MS"/>
              </a:rPr>
              <a:t>Если Вас интересуют только учебные успехи ребёнка, не боитесь ли вы вырастить чёрствого и эгоистичного человека?</a:t>
            </a:r>
            <a:endParaRPr lang="en-US" sz="15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835280" y="2274840"/>
            <a:ext cx="5269320" cy="277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r>
              <a:rPr lang="ru-RU" sz="4400" b="1" strike="noStrike" spc="-1">
                <a:solidFill>
                  <a:srgbClr val="FF5050"/>
                </a:solidFill>
                <a:latin typeface="Arial"/>
              </a:rPr>
              <a:t>Трудный ребёнок.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4400" b="1" strike="noStrike" spc="-1">
                <a:solidFill>
                  <a:srgbClr val="FF5050"/>
                </a:solidFill>
                <a:latin typeface="Arial"/>
              </a:rPr>
              <a:t> 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4400" b="1" strike="noStrike" spc="-1">
                <a:solidFill>
                  <a:srgbClr val="FF5050"/>
                </a:solidFill>
                <a:latin typeface="Arial"/>
              </a:rPr>
              <a:t>        </a:t>
            </a:r>
            <a:r>
              <a:rPr lang="ru-RU" sz="4400" b="1" strike="noStrike" spc="-1">
                <a:solidFill>
                  <a:srgbClr val="3333FF"/>
                </a:solidFill>
                <a:latin typeface="Arial"/>
              </a:rPr>
              <a:t>Какой он?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684360" y="1179360"/>
            <a:ext cx="7632720" cy="34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                                        </a:t>
            </a:r>
            <a:r>
              <a:rPr lang="ru-RU" sz="2400" b="0" strike="noStrike" spc="-1">
                <a:solidFill>
                  <a:srgbClr val="FF5050"/>
                </a:solidFill>
                <a:latin typeface="Arial"/>
                <a:ea typeface="Times New Roman"/>
              </a:rPr>
              <a:t>Трудный ребёнок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                               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(словесный портрет)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                       </a:t>
            </a:r>
            <a:r>
              <a:rPr lang="ru-RU" sz="1800" b="0" strike="noStrike" spc="-1">
                <a:solidFill>
                  <a:srgbClr val="3333FF"/>
                </a:solidFill>
                <a:latin typeface="Arial"/>
              </a:rPr>
              <a:t>агрессивный            упрямый                   ленивый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800" b="0" strike="noStrike" spc="-1">
                <a:solidFill>
                  <a:srgbClr val="3333FF"/>
                </a:solidFill>
                <a:latin typeface="Arial"/>
              </a:rPr>
              <a:t>                     недисциплинированный            непослушный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Line 2"/>
          <p:cNvSpPr/>
          <p:nvPr/>
        </p:nvSpPr>
        <p:spPr>
          <a:xfrm flipH="1">
            <a:off x="2987280" y="1557360"/>
            <a:ext cx="576360" cy="10080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Line 3"/>
          <p:cNvSpPr/>
          <p:nvPr/>
        </p:nvSpPr>
        <p:spPr>
          <a:xfrm>
            <a:off x="5292720" y="1628640"/>
            <a:ext cx="1224000" cy="100836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Line 4"/>
          <p:cNvSpPr/>
          <p:nvPr/>
        </p:nvSpPr>
        <p:spPr>
          <a:xfrm>
            <a:off x="4427640" y="1916280"/>
            <a:ext cx="0" cy="64908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Line 5"/>
          <p:cNvSpPr/>
          <p:nvPr/>
        </p:nvSpPr>
        <p:spPr>
          <a:xfrm flipH="1">
            <a:off x="3492360" y="2060640"/>
            <a:ext cx="503280" cy="136836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Line 6"/>
          <p:cNvSpPr/>
          <p:nvPr/>
        </p:nvSpPr>
        <p:spPr>
          <a:xfrm>
            <a:off x="5076720" y="1989000"/>
            <a:ext cx="1150920" cy="12956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539640" y="1834920"/>
            <a:ext cx="8853480" cy="302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r>
              <a:rPr lang="ru-RU" sz="2400" b="0" i="1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ru-RU" sz="2400" b="0" i="1" strike="noStrike" spc="-1">
                <a:solidFill>
                  <a:srgbClr val="FF5050"/>
                </a:solidFill>
                <a:latin typeface="Arial"/>
              </a:rPr>
              <a:t>Основные причины нарушений в поведении ребёнка: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0" i="1" strike="noStrike" spc="-1">
                <a:solidFill>
                  <a:srgbClr val="FF5050"/>
                </a:solidFill>
                <a:latin typeface="Arial"/>
              </a:rPr>
              <a:t>Причина 1:</a:t>
            </a:r>
            <a:r>
              <a:rPr lang="ru-RU" sz="2400" b="0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i="1" strike="noStrike" spc="-1">
                <a:solidFill>
                  <a:srgbClr val="3333FF"/>
                </a:solidFill>
                <a:latin typeface="Arial"/>
              </a:rPr>
              <a:t>борьба за внимание;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0" i="1" strike="noStrike" spc="-1">
                <a:solidFill>
                  <a:srgbClr val="FF5050"/>
                </a:solidFill>
                <a:latin typeface="Arial"/>
              </a:rPr>
              <a:t>Причина2:</a:t>
            </a:r>
            <a:r>
              <a:rPr lang="ru-RU" sz="2400" b="0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i="1" strike="noStrike" spc="-1">
                <a:solidFill>
                  <a:srgbClr val="3333FF"/>
                </a:solidFill>
                <a:latin typeface="Arial"/>
              </a:rPr>
              <a:t>борьба за самоутверждение;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0" i="1" strike="noStrike" spc="-1">
                <a:solidFill>
                  <a:srgbClr val="FF5050"/>
                </a:solidFill>
                <a:latin typeface="Arial"/>
              </a:rPr>
              <a:t>Причина3:</a:t>
            </a:r>
            <a:r>
              <a:rPr lang="ru-RU" sz="2400" b="0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i="1" strike="noStrike" spc="-1">
                <a:solidFill>
                  <a:srgbClr val="3333FF"/>
                </a:solidFill>
                <a:latin typeface="Arial"/>
              </a:rPr>
              <a:t>желание отомстить за сравнение не в его   пользу со </a:t>
            </a:r>
            <a:r>
              <a:rPr lang="ru-RU" sz="2400" b="0" strike="noStrike" spc="-1">
                <a:solidFill>
                  <a:srgbClr val="3333FF"/>
                </a:solidFill>
                <a:latin typeface="Arial"/>
              </a:rPr>
              <a:t> </a:t>
            </a:r>
            <a:r>
              <a:rPr lang="ru-RU" sz="2400" b="0" i="1" strike="noStrike" spc="-1">
                <a:solidFill>
                  <a:srgbClr val="3333FF"/>
                </a:solidFill>
                <a:latin typeface="Arial"/>
              </a:rPr>
              <a:t>старшими или младшими братьями и сёстрами;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0" i="1" strike="noStrike" spc="-1">
                <a:solidFill>
                  <a:srgbClr val="FF5050"/>
                </a:solidFill>
                <a:latin typeface="Arial"/>
              </a:rPr>
              <a:t>Причина4:</a:t>
            </a:r>
            <a:r>
              <a:rPr lang="ru-RU" sz="2400" b="0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i="1" strike="noStrike" spc="-1">
                <a:solidFill>
                  <a:srgbClr val="3333FF"/>
                </a:solidFill>
                <a:latin typeface="Arial"/>
              </a:rPr>
              <a:t>неверие в собственный успех</a:t>
            </a:r>
            <a:r>
              <a:rPr lang="ru-RU" sz="2400" b="0" strike="noStrike" spc="-1">
                <a:solidFill>
                  <a:srgbClr val="3333FF"/>
                </a:solidFill>
                <a:latin typeface="Arial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97120" y="1786320"/>
            <a:ext cx="7805160" cy="22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r>
              <a:rPr lang="ru-RU" sz="3600" b="0" i="1" strike="noStrike" spc="-1">
                <a:solidFill>
                  <a:srgbClr val="FF5050"/>
                </a:solidFill>
                <a:latin typeface="Arial"/>
              </a:rPr>
              <a:t>Правила преодоления трудностей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3600" b="0" i="1" strike="noStrike" spc="-1">
                <a:solidFill>
                  <a:srgbClr val="FF5050"/>
                </a:solidFill>
                <a:latin typeface="Arial"/>
              </a:rPr>
              <a:t>            в поведении детей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759600" y="1413360"/>
            <a:ext cx="8103960" cy="30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                                    </a:t>
            </a:r>
            <a:r>
              <a:rPr lang="ru-RU" sz="2800" b="0" i="1" u="sng" strike="noStrike" spc="-1">
                <a:solidFill>
                  <a:srgbClr val="FF5050"/>
                </a:solidFill>
                <a:uFillTx/>
                <a:latin typeface="Arial"/>
              </a:rPr>
              <a:t>Правило1</a:t>
            </a:r>
            <a:r>
              <a:rPr lang="ru-RU" sz="2800" b="0" i="1" strike="noStrike" spc="-1">
                <a:solidFill>
                  <a:srgbClr val="FF5050"/>
                </a:solidFill>
                <a:latin typeface="Aria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 Предъявлять требования и налагать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     запреты в осознанном возрасте.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Этому нужно учить терпеливо и постепенно.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547200" y="1989000"/>
            <a:ext cx="8309880" cy="22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r>
              <a:rPr lang="ru-RU" sz="2800" b="0" i="1" strike="noStrike" spc="-1">
                <a:solidFill>
                  <a:srgbClr val="000000"/>
                </a:solidFill>
                <a:latin typeface="Arial"/>
              </a:rPr>
              <a:t>                              </a:t>
            </a:r>
            <a:r>
              <a:rPr lang="ru-RU" sz="2800" b="0" i="1" u="sng" strike="noStrike" spc="-1">
                <a:solidFill>
                  <a:srgbClr val="FF5050"/>
                </a:solidFill>
                <a:uFillTx/>
                <a:latin typeface="Arial"/>
              </a:rPr>
              <a:t>Правило2</a:t>
            </a:r>
            <a:r>
              <a:rPr lang="ru-RU" sz="2800" b="0" i="1" strike="noStrike" spc="-1">
                <a:solidFill>
                  <a:srgbClr val="FF5050"/>
                </a:solidFill>
                <a:latin typeface="Aria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Запреты и требования должны быть гибкими.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              Их не должно быть много.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-827280" y="1341720"/>
            <a:ext cx="9545760" cy="265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                                                          </a:t>
            </a:r>
            <a:r>
              <a:rPr lang="ru-RU" sz="2800" b="0" i="1" u="sng" strike="noStrike" spc="-1">
                <a:solidFill>
                  <a:srgbClr val="FF5050"/>
                </a:solidFill>
                <a:uFillTx/>
                <a:latin typeface="Arial"/>
              </a:rPr>
              <a:t>Правило 3 </a:t>
            </a:r>
            <a:r>
              <a:rPr lang="ru-RU" sz="2800" b="0" i="1" strike="noStrike" spc="-1">
                <a:solidFill>
                  <a:srgbClr val="FF5050"/>
                </a:solidFill>
                <a:latin typeface="Aria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000000"/>
                </a:solidFill>
                <a:latin typeface="Arial"/>
              </a:rPr>
              <a:t>                  </a:t>
            </a:r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Требования и запреты не должны вступать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                               в противоречие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              с важнейшими потребностями ребёнка.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403280" y="1701000"/>
            <a:ext cx="6046920" cy="362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               </a:t>
            </a:r>
            <a:r>
              <a:rPr lang="ru-RU" sz="2800" b="0" i="1" u="sng" strike="noStrike" spc="-1">
                <a:solidFill>
                  <a:srgbClr val="FF5050"/>
                </a:solidFill>
                <a:uFillTx/>
                <a:latin typeface="Arial"/>
              </a:rPr>
              <a:t>Правило 4</a:t>
            </a:r>
            <a:r>
              <a:rPr lang="ru-RU" sz="2800" b="0" i="1" strike="noStrike" spc="-1">
                <a:solidFill>
                  <a:srgbClr val="FF5050"/>
                </a:solidFill>
                <a:latin typeface="Aria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  Запреты и требования,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предъявляемые родителями,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  должны быть едиными</a:t>
            </a: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840680" y="1344960"/>
            <a:ext cx="5589360" cy="265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                                 </a:t>
            </a:r>
            <a:r>
              <a:rPr lang="ru-RU" sz="2800" b="0" i="1" u="sng" strike="noStrike" spc="-1">
                <a:solidFill>
                  <a:srgbClr val="FF5050"/>
                </a:solidFill>
                <a:uFillTx/>
                <a:latin typeface="Arial"/>
              </a:rPr>
              <a:t>Правило 5</a:t>
            </a:r>
            <a:r>
              <a:rPr lang="ru-RU" sz="2800" b="0" i="1" strike="noStrike" spc="-1">
                <a:solidFill>
                  <a:srgbClr val="FF5050"/>
                </a:solidFill>
                <a:latin typeface="Aria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    Запреты и требования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должны разъясняться ребёнку.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36760" y="1736280"/>
            <a:ext cx="8070480" cy="33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ru-RU" sz="2400" b="0" strike="noStrike" spc="-1">
                <a:solidFill>
                  <a:srgbClr val="FF5050"/>
                </a:solidFill>
                <a:latin typeface="Arial"/>
              </a:rPr>
              <a:t>Слово – дело великое.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0" strike="noStrike" spc="-1">
                <a:solidFill>
                  <a:srgbClr val="FF5050"/>
                </a:solidFill>
                <a:latin typeface="Arial"/>
              </a:rPr>
              <a:t>Великое потому, что словом можно соединить  людей,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0" strike="noStrike" spc="-1">
                <a:solidFill>
                  <a:srgbClr val="FF5050"/>
                </a:solidFill>
                <a:latin typeface="Arial"/>
              </a:rPr>
              <a:t>словом можно и разъединить их,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0" strike="noStrike" spc="-1">
                <a:solidFill>
                  <a:srgbClr val="FF5050"/>
                </a:solidFill>
                <a:latin typeface="Arial"/>
              </a:rPr>
              <a:t> словом можно служить любви,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0" strike="noStrike" spc="-1">
                <a:solidFill>
                  <a:srgbClr val="FF5050"/>
                </a:solidFill>
                <a:latin typeface="Arial"/>
              </a:rPr>
              <a:t>словом можно служить вражде и ненависти.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0" strike="noStrike" spc="-1">
                <a:solidFill>
                  <a:srgbClr val="FF5050"/>
                </a:solidFill>
                <a:latin typeface="Arial"/>
              </a:rPr>
              <a:t>Берегись от такого слова, которое разъединяет людей.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                                                  Л.Н. Толстой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978120" y="1700640"/>
            <a:ext cx="7349400" cy="30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just"/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                                </a:t>
            </a:r>
            <a:r>
              <a:rPr lang="ru-RU" sz="2800" b="0" i="1" u="sng" strike="noStrike" spc="-1">
                <a:solidFill>
                  <a:srgbClr val="FF5050"/>
                </a:solidFill>
                <a:uFillTx/>
                <a:latin typeface="Arial"/>
              </a:rPr>
              <a:t>Правило 6</a:t>
            </a:r>
            <a:r>
              <a:rPr lang="ru-RU" sz="2800" b="0" i="1" strike="noStrike" spc="-1">
                <a:solidFill>
                  <a:srgbClr val="FF5050"/>
                </a:solidFill>
                <a:latin typeface="Aria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just"/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2800" b="0" i="1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Запреты и требования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just"/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         должны предъявляться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just"/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спокойным и доброжелательным тоном.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825480" y="1845360"/>
            <a:ext cx="6505560" cy="33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                                                   </a:t>
            </a:r>
            <a:r>
              <a:rPr lang="ru-RU" sz="2800" b="0" i="1" u="sng" strike="noStrike" spc="-1">
                <a:solidFill>
                  <a:srgbClr val="FF5050"/>
                </a:solidFill>
                <a:uFillTx/>
                <a:latin typeface="Arial"/>
              </a:rPr>
              <a:t>Правило 7</a:t>
            </a:r>
            <a:r>
              <a:rPr lang="ru-RU" sz="2800" b="0" i="1" strike="noStrike" spc="-1">
                <a:solidFill>
                  <a:srgbClr val="FF5050"/>
                </a:solidFill>
                <a:latin typeface="Arial"/>
              </a:rPr>
              <a:t>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               наказывайте ребёнка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             лучше лишая его хорошего,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800" b="0" i="1" strike="noStrike" spc="-1">
                <a:solidFill>
                  <a:srgbClr val="3333FF"/>
                </a:solidFill>
                <a:latin typeface="Arial"/>
              </a:rPr>
              <a:t>                    чем делая ему плохое</a:t>
            </a: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Rectangle 2"/>
          <p:cNvPicPr/>
          <p:nvPr/>
        </p:nvPicPr>
        <p:blipFill>
          <a:blip r:embed="rId2"/>
          <a:stretch/>
        </p:blipFill>
        <p:spPr>
          <a:xfrm>
            <a:off x="457200" y="-291960"/>
            <a:ext cx="5608800" cy="1498320"/>
          </a:xfrm>
          <a:prstGeom prst="rect">
            <a:avLst/>
          </a:prstGeom>
          <a:ln>
            <a:noFill/>
          </a:ln>
        </p:spPr>
      </p:pic>
      <p:sp>
        <p:nvSpPr>
          <p:cNvPr id="261" name="TextShape 1"/>
          <p:cNvSpPr txBox="1"/>
          <p:nvPr/>
        </p:nvSpPr>
        <p:spPr>
          <a:xfrm>
            <a:off x="0" y="836640"/>
            <a:ext cx="6804000" cy="5616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182880">
              <a:lnSpc>
                <a:spcPct val="80000"/>
              </a:lnSpc>
              <a:spcBef>
                <a:spcPts val="550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Когда ребенка постоянно критикуют — он учится </a:t>
            </a:r>
            <a:r>
              <a:rPr lang="ru-RU" sz="2200" b="1" u="sng" strike="noStrike" spc="-1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ненавидеть</a:t>
            </a: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.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550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Когда ребёнок живёт во вражде — он учится быть </a:t>
            </a:r>
            <a:r>
              <a:rPr lang="ru-RU" sz="2200" b="1" u="sng" strike="noStrike" spc="-1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агрессивным</a:t>
            </a: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.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550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Когда ребёнок живёт в упрёках — он учится </a:t>
            </a:r>
            <a:r>
              <a:rPr lang="ru-RU" sz="2200" b="1" u="sng" strike="noStrike" spc="-1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жить с чувством вины</a:t>
            </a: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.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550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Когда ребенок растет в терпимости — он учится </a:t>
            </a:r>
            <a:r>
              <a:rPr lang="ru-RU" sz="2200" b="1" u="sng" strike="noStrike" spc="-1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понимать других</a:t>
            </a: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.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550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Когда ребенка хвалят — он учится </a:t>
            </a:r>
            <a:r>
              <a:rPr lang="ru-RU" sz="2200" b="1" u="sng" strike="noStrike" spc="-1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быть благородным.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550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Когда ребенок растет в безопасности — он учится </a:t>
            </a:r>
            <a:r>
              <a:rPr lang="ru-RU" sz="2200" b="1" u="sng" strike="noStrike" spc="-1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верить в людей</a:t>
            </a: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.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550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Когда ребенка поддерживают — он учится </a:t>
            </a:r>
            <a:r>
              <a:rPr lang="ru-RU" sz="2200" b="1" u="sng" strike="noStrike" spc="-1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ценить себя</a:t>
            </a: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.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550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Когда ребёнка высмеивают — он учится </a:t>
            </a:r>
            <a:r>
              <a:rPr lang="ru-RU" sz="2200" b="1" u="sng" strike="noStrike" spc="-1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быть замкнутым.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550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2200" b="0" strike="noStrike" spc="-1">
                <a:solidFill>
                  <a:srgbClr val="404040"/>
                </a:solidFill>
                <a:latin typeface="Times New Roman"/>
                <a:ea typeface="Times New Roman"/>
              </a:rPr>
              <a:t>Когда ребенок живет в понимании и дружелюбии — он учится </a:t>
            </a:r>
            <a:r>
              <a:rPr lang="ru-RU" sz="2200" b="1" u="sng" strike="noStrike" spc="-1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находить любовь в этом мире.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62" name="Picture 4" descr="e84b5c89fba6f4326448a0adc21dc50b"/>
          <p:cNvPicPr/>
          <p:nvPr/>
        </p:nvPicPr>
        <p:blipFill>
          <a:blip r:embed="rId3"/>
          <a:stretch/>
        </p:blipFill>
        <p:spPr>
          <a:xfrm>
            <a:off x="6713640" y="142920"/>
            <a:ext cx="2430360" cy="3240000"/>
          </a:xfrm>
          <a:prstGeom prst="rect">
            <a:avLst/>
          </a:prstGeom>
          <a:ln>
            <a:noFill/>
          </a:ln>
        </p:spPr>
      </p:pic>
      <p:pic>
        <p:nvPicPr>
          <p:cNvPr id="263" name="Picture 5" descr="wwwdet-sadcom_408"/>
          <p:cNvPicPr/>
          <p:nvPr/>
        </p:nvPicPr>
        <p:blipFill>
          <a:blip r:embed="rId4"/>
          <a:srcRect l="3779"/>
          <a:stretch/>
        </p:blipFill>
        <p:spPr>
          <a:xfrm>
            <a:off x="6688080" y="3357720"/>
            <a:ext cx="2455920" cy="331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692000" y="2221560"/>
            <a:ext cx="5560560" cy="277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r>
              <a:rPr lang="ru-RU" sz="4400" b="0" strike="noStrike" spc="-1">
                <a:solidFill>
                  <a:srgbClr val="FF5050"/>
                </a:solidFill>
                <a:latin typeface="Arial"/>
              </a:rPr>
              <a:t>Методы воспитания 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4400" b="0" strike="noStrike" spc="-1">
                <a:solidFill>
                  <a:srgbClr val="FF5050"/>
                </a:solidFill>
                <a:latin typeface="Arial"/>
              </a:rPr>
              <a:t>            в семье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382680" y="2317680"/>
            <a:ext cx="8378280" cy="22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ru-RU" sz="2800" b="0" strike="noStrike" spc="-1">
                <a:solidFill>
                  <a:srgbClr val="FF5050"/>
                </a:solidFill>
                <a:latin typeface="Arial"/>
              </a:rPr>
              <a:t>Воспитание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3333FF"/>
                </a:solidFill>
                <a:latin typeface="Arial"/>
              </a:rPr>
              <a:t>– взаимодействие и сотрудничество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800" b="0" strike="noStrike" spc="-1">
                <a:solidFill>
                  <a:srgbClr val="3333FF"/>
                </a:solidFill>
                <a:latin typeface="Arial"/>
              </a:rPr>
              <a:t>взрослых и детей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800" b="0" strike="noStrike" spc="-1">
                <a:solidFill>
                  <a:srgbClr val="3333FF"/>
                </a:solidFill>
                <a:latin typeface="Arial"/>
              </a:rPr>
              <a:t>в различных сферах современного бытия.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                                             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986120" y="903240"/>
            <a:ext cx="5433840" cy="51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ru-RU" sz="2400" b="1" i="1" strike="noStrike" spc="-1">
                <a:solidFill>
                  <a:srgbClr val="FF5050"/>
                </a:solidFill>
                <a:latin typeface="Arial"/>
              </a:rPr>
              <a:t>Щенок, воспитанный пинком,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i="1" strike="noStrike" spc="-1">
                <a:solidFill>
                  <a:srgbClr val="FF5050"/>
                </a:solidFill>
                <a:latin typeface="Arial"/>
              </a:rPr>
              <a:t>Не будет преданным щенком.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i="1" strike="noStrike" spc="-1">
                <a:solidFill>
                  <a:srgbClr val="FF5050"/>
                </a:solidFill>
                <a:latin typeface="Arial"/>
              </a:rPr>
              <a:t>Ты после грубого пинка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i="1" strike="noStrike" spc="-1">
                <a:solidFill>
                  <a:srgbClr val="FF5050"/>
                </a:solidFill>
                <a:latin typeface="Arial"/>
              </a:rPr>
              <a:t>Попробуй подзови щенка.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i="1" strike="noStrike" spc="-1">
                <a:solidFill>
                  <a:srgbClr val="FF5050"/>
                </a:solidFill>
                <a:latin typeface="Arial"/>
              </a:rPr>
              <a:t>Где раздают щенкам пинки,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i="1" strike="noStrike" spc="-1">
                <a:solidFill>
                  <a:srgbClr val="FF5050"/>
                </a:solidFill>
                <a:latin typeface="Arial"/>
              </a:rPr>
              <a:t>Там воспитатели- пеньки.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i="1" strike="noStrike" spc="-1">
                <a:solidFill>
                  <a:srgbClr val="FF5050"/>
                </a:solidFill>
                <a:latin typeface="Arial"/>
              </a:rPr>
              <a:t>                                             </a:t>
            </a:r>
            <a:r>
              <a:rPr lang="ru-RU" sz="1800" b="1" i="1" strike="noStrike" spc="-1">
                <a:solidFill>
                  <a:srgbClr val="000000"/>
                </a:solidFill>
                <a:latin typeface="Arial"/>
              </a:rPr>
              <a:t>С. Михалков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10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0" dur="10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3" dur="1000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6" dur="1000"/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9" dur="1000"/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2" dur="1000"/>
                                        <p:tgtEl>
                                          <p:spTgt spid="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5" dur="1000"/>
                                        <p:tgtEl>
                                          <p:spTgt spid="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14120" y="1711440"/>
            <a:ext cx="8914680" cy="344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ru-RU" sz="2000" b="1" i="1" strike="noStrike" spc="-1">
                <a:solidFill>
                  <a:srgbClr val="FF5050"/>
                </a:solidFill>
                <a:latin typeface="Arial"/>
              </a:rPr>
              <a:t>Главный метод воспитания – убеждение.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i="1" strike="noStrike" spc="-1">
                <a:solidFill>
                  <a:srgbClr val="3333FF"/>
                </a:solidFill>
                <a:latin typeface="Arial"/>
              </a:rPr>
              <a:t>Для этого говорите со своим ребёнком,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i="1" strike="noStrike" spc="-1">
                <a:solidFill>
                  <a:srgbClr val="3333FF"/>
                </a:solidFill>
                <a:latin typeface="Arial"/>
              </a:rPr>
              <a:t>общайтесь с ним,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i="1" strike="noStrike" spc="-1">
                <a:solidFill>
                  <a:srgbClr val="3333FF"/>
                </a:solidFill>
                <a:latin typeface="Arial"/>
              </a:rPr>
              <a:t>ищите примеры положительного подтверждения ваших мыслей,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i="1" strike="noStrike" spc="-1">
                <a:solidFill>
                  <a:srgbClr val="3333FF"/>
                </a:solidFill>
                <a:latin typeface="Arial"/>
              </a:rPr>
              <a:t>будьте тактичны, убеждая его мыслями,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i="1" strike="noStrike" spc="-1">
                <a:solidFill>
                  <a:srgbClr val="3333FF"/>
                </a:solidFill>
                <a:latin typeface="Arial"/>
              </a:rPr>
              <a:t>ваши стремления станут его стремлениями.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i="1" strike="noStrike" spc="-1">
                <a:solidFill>
                  <a:srgbClr val="3333FF"/>
                </a:solidFill>
                <a:latin typeface="Arial"/>
              </a:rPr>
              <a:t>  Не зря Платон говорил: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i="1" strike="noStrike" spc="-1">
                <a:solidFill>
                  <a:srgbClr val="FF5050"/>
                </a:solidFill>
                <a:latin typeface="Arial"/>
              </a:rPr>
              <a:t>«Первая и самая главная победа  - победа над собой.»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0" dur="20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3" dur="20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6" dur="20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9" dur="20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2" dur="2000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5" dur="2000"/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8" dur="2000"/>
                                        <p:tgtEl>
                                          <p:spTgt spid="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Rectangle 2"/>
          <p:cNvPicPr/>
          <p:nvPr/>
        </p:nvPicPr>
        <p:blipFill>
          <a:blip r:embed="rId2"/>
          <a:stretch/>
        </p:blipFill>
        <p:spPr>
          <a:xfrm>
            <a:off x="-2414520" y="189000"/>
            <a:ext cx="8570880" cy="1163520"/>
          </a:xfrm>
          <a:prstGeom prst="rect">
            <a:avLst/>
          </a:prstGeom>
          <a:ln>
            <a:noFill/>
          </a:ln>
        </p:spPr>
      </p:pic>
      <p:sp>
        <p:nvSpPr>
          <p:cNvPr id="269" name="TextShape 1"/>
          <p:cNvSpPr txBox="1"/>
          <p:nvPr/>
        </p:nvSpPr>
        <p:spPr>
          <a:xfrm>
            <a:off x="250920" y="836640"/>
            <a:ext cx="8594640" cy="5616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182880" algn="just">
              <a:lnSpc>
                <a:spcPct val="90000"/>
              </a:lnSpc>
              <a:spcBef>
                <a:spcPts val="748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3000" b="0" strike="noStrike" spc="-1">
                <a:solidFill>
                  <a:srgbClr val="404040"/>
                </a:solidFill>
                <a:latin typeface="Trebuchet MS"/>
              </a:rPr>
              <a:t>чаще улыбайтесь;</a:t>
            </a:r>
            <a:endParaRPr lang="en-US" sz="3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 algn="just">
              <a:lnSpc>
                <a:spcPct val="90000"/>
              </a:lnSpc>
              <a:spcBef>
                <a:spcPts val="748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3000" b="0" strike="noStrike" spc="-1">
                <a:solidFill>
                  <a:srgbClr val="404040"/>
                </a:solidFill>
                <a:latin typeface="Trebuchet MS"/>
              </a:rPr>
              <a:t>общайтесь с детьми не меньше 3 часов в сутки;</a:t>
            </a:r>
            <a:endParaRPr lang="en-US" sz="3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 algn="just">
              <a:lnSpc>
                <a:spcPct val="90000"/>
              </a:lnSpc>
              <a:spcBef>
                <a:spcPts val="748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3000" b="0" strike="noStrike" spc="-1">
                <a:solidFill>
                  <a:srgbClr val="404040"/>
                </a:solidFill>
                <a:latin typeface="Trebuchet MS"/>
              </a:rPr>
              <a:t>радуйтесь успехам ребенка. Не раздражайтесь в момент его временных неудач;</a:t>
            </a:r>
            <a:endParaRPr lang="en-US" sz="3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 algn="just">
              <a:lnSpc>
                <a:spcPct val="90000"/>
              </a:lnSpc>
              <a:spcBef>
                <a:spcPts val="748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3000" b="0" strike="noStrike" spc="-1">
                <a:solidFill>
                  <a:srgbClr val="404040"/>
                </a:solidFill>
                <a:latin typeface="Trebuchet MS"/>
              </a:rPr>
              <a:t>терпеливо, с интересом слушайте рассказы ребенка о событиях в его жизни;</a:t>
            </a:r>
            <a:endParaRPr lang="en-US" sz="3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 algn="just">
              <a:lnSpc>
                <a:spcPct val="90000"/>
              </a:lnSpc>
              <a:spcBef>
                <a:spcPts val="748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3000" b="0" strike="noStrike" spc="-1">
                <a:solidFill>
                  <a:srgbClr val="404040"/>
                </a:solidFill>
                <a:latin typeface="Trebuchet MS"/>
              </a:rPr>
              <a:t>необходимо исключать из общения окрики, грубые интонации;</a:t>
            </a:r>
            <a:endParaRPr lang="en-US" sz="3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 algn="just">
              <a:lnSpc>
                <a:spcPct val="90000"/>
              </a:lnSpc>
              <a:spcBef>
                <a:spcPts val="748"/>
              </a:spcBef>
              <a:buClr>
                <a:srgbClr val="C3260C"/>
              </a:buClr>
              <a:buSzPct val="130000"/>
              <a:buFont typeface="Arial"/>
              <a:buChar char="•"/>
            </a:pPr>
            <a:r>
              <a:rPr lang="ru-RU" sz="3000" b="0" strike="noStrike" spc="-1">
                <a:solidFill>
                  <a:srgbClr val="404040"/>
                </a:solidFill>
                <a:latin typeface="Trebuchet MS"/>
              </a:rPr>
              <a:t>создавайте в семье атмосферу радости, любви и уважения</a:t>
            </a:r>
            <a:endParaRPr lang="en-US" sz="3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 algn="just">
              <a:lnSpc>
                <a:spcPct val="90000"/>
              </a:lnSpc>
              <a:spcBef>
                <a:spcPts val="748"/>
              </a:spcBef>
              <a:buClr>
                <a:srgbClr val="C3260C"/>
              </a:buClr>
              <a:buSzPct val="130000"/>
              <a:buFont typeface="Arial"/>
              <a:buChar char="•"/>
            </a:pPr>
            <a:endParaRPr lang="en-US" sz="30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835280" y="2204280"/>
            <a:ext cx="5173560" cy="192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 </a:t>
            </a:r>
            <a:r>
              <a:rPr lang="ru-RU" sz="4000" b="1" strike="noStrike" spc="-1">
                <a:solidFill>
                  <a:srgbClr val="FF5050"/>
                </a:solidFill>
                <a:latin typeface="Arial"/>
              </a:rPr>
              <a:t>Формирование трудовых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4000" b="1" strike="noStrike" spc="-1">
                <a:solidFill>
                  <a:srgbClr val="FF5050"/>
                </a:solidFill>
                <a:latin typeface="Arial"/>
              </a:rPr>
              <a:t> умений в семье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-720" y="331920"/>
            <a:ext cx="882936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r>
              <a:rPr lang="ru-RU" sz="2000" b="0" i="1" strike="noStrike" spc="-1">
                <a:solidFill>
                  <a:srgbClr val="FF5050"/>
                </a:solidFill>
                <a:latin typeface="Arial"/>
              </a:rPr>
              <a:t>«</a:t>
            </a:r>
            <a:r>
              <a:rPr lang="ru-RU" sz="2400" b="1" i="1" strike="noStrike" spc="-1">
                <a:solidFill>
                  <a:srgbClr val="FF5050"/>
                </a:solidFill>
                <a:latin typeface="Arial"/>
              </a:rPr>
              <a:t>Чем ты любишь заниматься вместе с родителями?»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971640" y="987120"/>
            <a:ext cx="7345440" cy="497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342720" indent="-342720" algn="ctr">
              <a:buClr>
                <a:srgbClr val="3333FF"/>
              </a:buClr>
              <a:buFont typeface="Arial"/>
              <a:buChar char="-"/>
            </a:pPr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«уборкой»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buClr>
                <a:srgbClr val="3333FF"/>
              </a:buClr>
              <a:buFont typeface="Arial"/>
              <a:buChar char="-"/>
            </a:pPr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 «ходить в гости, наряжать ёлку»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/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 «ходить по магазинам»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/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 «заниматься уроками»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buClr>
                <a:srgbClr val="3333FF"/>
              </a:buClr>
              <a:buFont typeface="Arial"/>
              <a:buChar char="-"/>
            </a:pPr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«отдыхать на природе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buClr>
                <a:srgbClr val="3333FF"/>
              </a:buClr>
              <a:buFont typeface="Arial"/>
              <a:buChar char="-"/>
            </a:pPr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 «читать»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/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 «рисовать»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/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 «играть»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buClr>
                <a:srgbClr val="3333FF"/>
              </a:buClr>
              <a:buFont typeface="Arial"/>
              <a:buChar char="-"/>
            </a:pPr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«ездить в город на машине»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buClr>
                <a:srgbClr val="3333FF"/>
              </a:buClr>
              <a:buFont typeface="Arial"/>
              <a:buChar char="-"/>
            </a:pPr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 «печь», «ходить на рыбалку»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/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 «делать подарки»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/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 «управляться»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/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-«строить из снега с мамой»;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/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-«делать с папой горку»;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/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 «печатать»;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/>
            <a:r>
              <a:rPr lang="ru-RU" sz="2000" b="0" i="1" strike="noStrike" spc="-1">
                <a:solidFill>
                  <a:srgbClr val="3333FF"/>
                </a:solidFill>
                <a:latin typeface="Arial"/>
              </a:rPr>
              <a:t>-«обедать вместе».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39640" y="1124280"/>
            <a:ext cx="8066160" cy="49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/>
            <a:r>
              <a:rPr lang="ru-RU" sz="3200" b="0" i="1" strike="noStrike" spc="-1">
                <a:solidFill>
                  <a:srgbClr val="FF5050"/>
                </a:solidFill>
                <a:latin typeface="Arial"/>
              </a:rPr>
              <a:t>«Лучшая форма наследства, оставляемая родителями своим детям,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buClr>
                <a:srgbClr val="FF5050"/>
              </a:buClr>
              <a:buFont typeface="Arial"/>
              <a:buChar char="-"/>
            </a:pPr>
            <a:r>
              <a:rPr lang="ru-RU" sz="3200" b="0" i="1" strike="noStrike" spc="-1">
                <a:solidFill>
                  <a:srgbClr val="FF5050"/>
                </a:solidFill>
                <a:latin typeface="Arial"/>
              </a:rPr>
              <a:t>это не деньги, не вещи и даже не образование,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3200" b="0" i="1" strike="noStrike" spc="-1">
                <a:solidFill>
                  <a:srgbClr val="FF5050"/>
                </a:solidFill>
                <a:latin typeface="Arial"/>
              </a:rPr>
              <a:t>а воспитание безграничного трудолюбия.»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                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                       </a:t>
            </a:r>
            <a:r>
              <a:rPr lang="ru-RU" sz="3200" b="0" i="1" strike="noStrike" spc="-1">
                <a:solidFill>
                  <a:srgbClr val="3333FF"/>
                </a:solidFill>
                <a:latin typeface="Arial"/>
              </a:rPr>
              <a:t>К.Д. Ушинский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Rectangle 2"/>
          <p:cNvPicPr/>
          <p:nvPr/>
        </p:nvPicPr>
        <p:blipFill>
          <a:blip r:embed="rId2"/>
          <a:stretch/>
        </p:blipFill>
        <p:spPr>
          <a:xfrm>
            <a:off x="1231920" y="414360"/>
            <a:ext cx="4608360" cy="1755720"/>
          </a:xfrm>
          <a:prstGeom prst="rect">
            <a:avLst/>
          </a:prstGeom>
          <a:ln>
            <a:noFill/>
          </a:ln>
        </p:spPr>
      </p:pic>
      <p:sp>
        <p:nvSpPr>
          <p:cNvPr id="223" name="TextShape 1"/>
          <p:cNvSpPr txBox="1"/>
          <p:nvPr/>
        </p:nvSpPr>
        <p:spPr>
          <a:xfrm>
            <a:off x="1143000" y="1699920"/>
            <a:ext cx="6400800" cy="25066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442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</a:pPr>
            <a:r>
              <a:rPr lang="ru-RU" sz="1700" b="1" strike="noStrike" spc="-1">
                <a:solidFill>
                  <a:srgbClr val="404040"/>
                </a:solidFill>
                <a:latin typeface="Trebuchet MS"/>
              </a:rPr>
              <a:t>                             </a:t>
            </a: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442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442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442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700" b="1" strike="noStrike" spc="-1">
                <a:solidFill>
                  <a:srgbClr val="404040"/>
                </a:solidFill>
                <a:latin typeface="Trebuchet MS"/>
              </a:rPr>
              <a:t>-СОЧЕТАНИЕ ТРУДА С ДРУГИМИ ВИДАМИ ДЕЯТЕЛЬНОСТИ;</a:t>
            </a: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442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442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442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700" b="1" strike="noStrike" spc="-1">
                <a:solidFill>
                  <a:srgbClr val="404040"/>
                </a:solidFill>
                <a:latin typeface="Trebuchet MS"/>
              </a:rPr>
              <a:t>-УСЛОВИЯ, В КОТОРЫХ ОСУЩЕСТВЛЯЕТСЯ ТРУДОВАЯ ДЕЯТЕЛЬНОСТЬ.</a:t>
            </a: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24" name="Picture 5" descr="s25"/>
          <p:cNvPicPr/>
          <p:nvPr/>
        </p:nvPicPr>
        <p:blipFill>
          <a:blip r:embed="rId3"/>
          <a:stretch/>
        </p:blipFill>
        <p:spPr>
          <a:xfrm>
            <a:off x="6300720" y="4869000"/>
            <a:ext cx="1735200" cy="173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Rectangle 2"/>
          <p:cNvPicPr/>
          <p:nvPr/>
        </p:nvPicPr>
        <p:blipFill>
          <a:blip r:embed="rId2"/>
          <a:stretch/>
        </p:blipFill>
        <p:spPr>
          <a:xfrm>
            <a:off x="682560" y="401760"/>
            <a:ext cx="7888320" cy="5548320"/>
          </a:xfrm>
          <a:prstGeom prst="rect">
            <a:avLst/>
          </a:prstGeom>
          <a:ln>
            <a:noFill/>
          </a:ln>
        </p:spPr>
      </p:pic>
      <p:sp>
        <p:nvSpPr>
          <p:cNvPr id="226" name="TextShape 1"/>
          <p:cNvSpPr txBox="1"/>
          <p:nvPr/>
        </p:nvSpPr>
        <p:spPr>
          <a:xfrm>
            <a:off x="1143000" y="2060640"/>
            <a:ext cx="6400800" cy="2146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1828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700" b="1" strike="noStrike" spc="-1">
                <a:solidFill>
                  <a:srgbClr val="404040"/>
                </a:solidFill>
                <a:latin typeface="Trebuchet MS"/>
              </a:rPr>
              <a:t>особенности поведения;</a:t>
            </a: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700" b="1" strike="noStrike" spc="-1">
                <a:solidFill>
                  <a:srgbClr val="404040"/>
                </a:solidFill>
                <a:latin typeface="Trebuchet MS"/>
              </a:rPr>
              <a:t>активность;</a:t>
            </a: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700" b="1" strike="noStrike" spc="-1">
                <a:solidFill>
                  <a:srgbClr val="404040"/>
                </a:solidFill>
                <a:latin typeface="Trebuchet MS"/>
              </a:rPr>
              <a:t>стремление к самостоятельности;</a:t>
            </a: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</a:pP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700" b="1" strike="noStrike" spc="-1">
                <a:solidFill>
                  <a:srgbClr val="404040"/>
                </a:solidFill>
                <a:latin typeface="Trebuchet MS"/>
              </a:rPr>
              <a:t>утверждение своей позиции.</a:t>
            </a: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80000"/>
              </a:lnSpc>
              <a:spcBef>
                <a:spcPts val="422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endParaRPr lang="en-US" sz="17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27" name="Picture 6" descr="cat1-2"/>
          <p:cNvPicPr/>
          <p:nvPr/>
        </p:nvPicPr>
        <p:blipFill>
          <a:blip r:embed="rId3"/>
          <a:stretch/>
        </p:blipFill>
        <p:spPr>
          <a:xfrm>
            <a:off x="7093080" y="4797360"/>
            <a:ext cx="2050920" cy="176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5" descr="snow"/>
          <p:cNvPicPr/>
          <p:nvPr/>
        </p:nvPicPr>
        <p:blipFill>
          <a:blip r:embed="rId2"/>
          <a:stretch/>
        </p:blipFill>
        <p:spPr>
          <a:xfrm>
            <a:off x="-684360" y="-674640"/>
            <a:ext cx="11352240" cy="9753480"/>
          </a:xfrm>
          <a:prstGeom prst="rect">
            <a:avLst/>
          </a:prstGeom>
          <a:ln>
            <a:noFill/>
          </a:ln>
        </p:spPr>
      </p:pic>
      <p:grpSp>
        <p:nvGrpSpPr>
          <p:cNvPr id="229" name="Group 1"/>
          <p:cNvGrpSpPr/>
          <p:nvPr/>
        </p:nvGrpSpPr>
        <p:grpSpPr>
          <a:xfrm>
            <a:off x="0" y="623880"/>
            <a:ext cx="9395280" cy="5975280"/>
            <a:chOff x="0" y="623880"/>
            <a:chExt cx="9395280" cy="5975280"/>
          </a:xfrm>
        </p:grpSpPr>
        <p:cxnSp>
          <p:nvCxnSpPr>
            <p:cNvPr id="230" name="Line 2"/>
            <p:cNvCxnSpPr/>
            <p:nvPr/>
          </p:nvCxnSpPr>
          <p:spPr>
            <a:xfrm flipH="1" flipV="1">
              <a:off x="4697280" y="3013200"/>
              <a:ext cx="3288960" cy="119556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cxnSp>
          <p:nvCxnSpPr>
            <p:cNvPr id="231" name="Line 3"/>
            <p:cNvCxnSpPr/>
            <p:nvPr/>
          </p:nvCxnSpPr>
          <p:spPr>
            <a:xfrm flipV="1">
              <a:off x="4697640" y="3013200"/>
              <a:ext cx="3960" cy="119556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cxnSp>
          <p:nvCxnSpPr>
            <p:cNvPr id="232" name="Line 4"/>
            <p:cNvCxnSpPr/>
            <p:nvPr/>
          </p:nvCxnSpPr>
          <p:spPr>
            <a:xfrm flipV="1">
              <a:off x="1409040" y="3013200"/>
              <a:ext cx="3288960" cy="119556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sp>
          <p:nvSpPr>
            <p:cNvPr id="233" name="CustomShape 5"/>
            <p:cNvSpPr/>
            <p:nvPr/>
          </p:nvSpPr>
          <p:spPr>
            <a:xfrm>
              <a:off x="3288240" y="623880"/>
              <a:ext cx="2818440" cy="2390040"/>
            </a:xfrm>
            <a:custGeom>
              <a:avLst/>
              <a:gdLst/>
              <a:ahLst/>
              <a:cxnLst/>
              <a:rect l="0" t="0" r="r" b="b"/>
              <a:pathLst>
                <a:path w="7831" h="6641">
                  <a:moveTo>
                    <a:pt x="1106" y="0"/>
                  </a:moveTo>
                  <a:cubicBezTo>
                    <a:pt x="553" y="0"/>
                    <a:pt x="0" y="553"/>
                    <a:pt x="0" y="1106"/>
                  </a:cubicBezTo>
                  <a:lnTo>
                    <a:pt x="0" y="5533"/>
                  </a:lnTo>
                  <a:cubicBezTo>
                    <a:pt x="0" y="6086"/>
                    <a:pt x="553" y="6640"/>
                    <a:pt x="1106" y="6640"/>
                  </a:cubicBezTo>
                  <a:lnTo>
                    <a:pt x="6723" y="6640"/>
                  </a:lnTo>
                  <a:cubicBezTo>
                    <a:pt x="7276" y="6640"/>
                    <a:pt x="7830" y="6086"/>
                    <a:pt x="7830" y="5533"/>
                  </a:cubicBezTo>
                  <a:lnTo>
                    <a:pt x="7830" y="1106"/>
                  </a:lnTo>
                  <a:cubicBezTo>
                    <a:pt x="7830" y="553"/>
                    <a:pt x="7276" y="0"/>
                    <a:pt x="6723" y="0"/>
                  </a:cubicBezTo>
                  <a:lnTo>
                    <a:pt x="1106" y="0"/>
                  </a:lnTo>
                </a:path>
              </a:pathLst>
            </a:custGeom>
            <a:solidFill>
              <a:srgbClr val="4E67C8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en-US" sz="3200" b="1" strike="noStrike" spc="-1">
                  <a:solidFill>
                    <a:srgbClr val="000000"/>
                  </a:solidFill>
                  <a:latin typeface="Arial"/>
                </a:rPr>
                <a:t>Трудовые</a:t>
              </a:r>
              <a:endParaRPr lang="en-US" sz="3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/>
              <a:endParaRPr lang="en-US" sz="3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/>
              <a:r>
                <a:rPr lang="en-US" sz="3200" b="1" strike="noStrike" spc="-1">
                  <a:solidFill>
                    <a:srgbClr val="000000"/>
                  </a:solidFill>
                  <a:latin typeface="Arial"/>
                </a:rPr>
                <a:t>навыки</a:t>
              </a:r>
              <a:endParaRPr lang="en-US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CustomShape 6"/>
            <p:cNvSpPr/>
            <p:nvPr/>
          </p:nvSpPr>
          <p:spPr>
            <a:xfrm>
              <a:off x="0" y="4209120"/>
              <a:ext cx="2818440" cy="2390040"/>
            </a:xfrm>
            <a:custGeom>
              <a:avLst/>
              <a:gdLst/>
              <a:ahLst/>
              <a:cxnLst/>
              <a:rect l="0" t="0" r="r" b="b"/>
              <a:pathLst>
                <a:path w="7831" h="6641">
                  <a:moveTo>
                    <a:pt x="1106" y="0"/>
                  </a:moveTo>
                  <a:cubicBezTo>
                    <a:pt x="553" y="0"/>
                    <a:pt x="0" y="553"/>
                    <a:pt x="0" y="1106"/>
                  </a:cubicBezTo>
                  <a:lnTo>
                    <a:pt x="0" y="5533"/>
                  </a:lnTo>
                  <a:cubicBezTo>
                    <a:pt x="0" y="6086"/>
                    <a:pt x="553" y="6640"/>
                    <a:pt x="1106" y="6640"/>
                  </a:cubicBezTo>
                  <a:lnTo>
                    <a:pt x="6723" y="6640"/>
                  </a:lnTo>
                  <a:cubicBezTo>
                    <a:pt x="7276" y="6640"/>
                    <a:pt x="7830" y="6086"/>
                    <a:pt x="7830" y="5533"/>
                  </a:cubicBezTo>
                  <a:lnTo>
                    <a:pt x="7830" y="1106"/>
                  </a:lnTo>
                  <a:cubicBezTo>
                    <a:pt x="7830" y="553"/>
                    <a:pt x="7276" y="0"/>
                    <a:pt x="6723" y="0"/>
                  </a:cubicBezTo>
                  <a:lnTo>
                    <a:pt x="1106" y="0"/>
                  </a:lnTo>
                </a:path>
              </a:pathLst>
            </a:custGeom>
            <a:solidFill>
              <a:srgbClr val="4E67C8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en-US" sz="3600" b="1" strike="noStrike" spc="-1">
                  <a:solidFill>
                    <a:srgbClr val="000000"/>
                  </a:solidFill>
                  <a:latin typeface="Arial"/>
                </a:rPr>
                <a:t>показать</a:t>
              </a:r>
              <a:endParaRPr lang="en-US" sz="3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CustomShape 7"/>
            <p:cNvSpPr/>
            <p:nvPr/>
          </p:nvSpPr>
          <p:spPr>
            <a:xfrm>
              <a:off x="3288240" y="4209120"/>
              <a:ext cx="2818440" cy="2390040"/>
            </a:xfrm>
            <a:custGeom>
              <a:avLst/>
              <a:gdLst/>
              <a:ahLst/>
              <a:cxnLst/>
              <a:rect l="0" t="0" r="r" b="b"/>
              <a:pathLst>
                <a:path w="7831" h="6641">
                  <a:moveTo>
                    <a:pt x="1106" y="0"/>
                  </a:moveTo>
                  <a:cubicBezTo>
                    <a:pt x="553" y="0"/>
                    <a:pt x="0" y="553"/>
                    <a:pt x="0" y="1106"/>
                  </a:cubicBezTo>
                  <a:lnTo>
                    <a:pt x="0" y="5533"/>
                  </a:lnTo>
                  <a:cubicBezTo>
                    <a:pt x="0" y="6086"/>
                    <a:pt x="553" y="6640"/>
                    <a:pt x="1106" y="6640"/>
                  </a:cubicBezTo>
                  <a:lnTo>
                    <a:pt x="6723" y="6640"/>
                  </a:lnTo>
                  <a:cubicBezTo>
                    <a:pt x="7276" y="6640"/>
                    <a:pt x="7830" y="6086"/>
                    <a:pt x="7830" y="5533"/>
                  </a:cubicBezTo>
                  <a:lnTo>
                    <a:pt x="7830" y="1106"/>
                  </a:lnTo>
                  <a:cubicBezTo>
                    <a:pt x="7830" y="553"/>
                    <a:pt x="7276" y="0"/>
                    <a:pt x="6723" y="0"/>
                  </a:cubicBezTo>
                  <a:lnTo>
                    <a:pt x="1106" y="0"/>
                  </a:lnTo>
                </a:path>
              </a:pathLst>
            </a:custGeom>
            <a:solidFill>
              <a:srgbClr val="4E67C8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en-US" sz="3600" b="1" strike="noStrike" spc="-1">
                  <a:solidFill>
                    <a:srgbClr val="000000"/>
                  </a:solidFill>
                  <a:latin typeface="Arial"/>
                </a:rPr>
                <a:t>помочь</a:t>
              </a:r>
              <a:endParaRPr lang="en-US" sz="3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CustomShape 8"/>
            <p:cNvSpPr/>
            <p:nvPr/>
          </p:nvSpPr>
          <p:spPr>
            <a:xfrm>
              <a:off x="6576840" y="4209120"/>
              <a:ext cx="2818440" cy="2390040"/>
            </a:xfrm>
            <a:custGeom>
              <a:avLst/>
              <a:gdLst/>
              <a:ahLst/>
              <a:cxnLst/>
              <a:rect l="0" t="0" r="r" b="b"/>
              <a:pathLst>
                <a:path w="7831" h="6641">
                  <a:moveTo>
                    <a:pt x="1106" y="0"/>
                  </a:moveTo>
                  <a:cubicBezTo>
                    <a:pt x="553" y="0"/>
                    <a:pt x="0" y="553"/>
                    <a:pt x="0" y="1106"/>
                  </a:cubicBezTo>
                  <a:lnTo>
                    <a:pt x="0" y="5533"/>
                  </a:lnTo>
                  <a:cubicBezTo>
                    <a:pt x="0" y="6086"/>
                    <a:pt x="553" y="6640"/>
                    <a:pt x="1106" y="6640"/>
                  </a:cubicBezTo>
                  <a:lnTo>
                    <a:pt x="6723" y="6640"/>
                  </a:lnTo>
                  <a:cubicBezTo>
                    <a:pt x="7276" y="6640"/>
                    <a:pt x="7830" y="6086"/>
                    <a:pt x="7830" y="5533"/>
                  </a:cubicBezTo>
                  <a:lnTo>
                    <a:pt x="7830" y="1106"/>
                  </a:lnTo>
                  <a:cubicBezTo>
                    <a:pt x="7830" y="553"/>
                    <a:pt x="7276" y="0"/>
                    <a:pt x="6723" y="0"/>
                  </a:cubicBezTo>
                  <a:lnTo>
                    <a:pt x="1106" y="0"/>
                  </a:lnTo>
                </a:path>
              </a:pathLst>
            </a:custGeom>
            <a:solidFill>
              <a:srgbClr val="4E67C8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ru-RU" sz="3600" b="1" strike="noStrike" spc="-1">
                  <a:solidFill>
                    <a:srgbClr val="000000"/>
                  </a:solidFill>
                  <a:latin typeface="Arial"/>
                </a:rPr>
                <a:t>проконтро-</a:t>
              </a:r>
              <a:endParaRPr lang="en-US" sz="3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/>
              <a:endParaRPr lang="en-US" sz="3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/>
              <a:r>
                <a:rPr lang="ru-RU" sz="3600" b="1" strike="noStrike" spc="-1">
                  <a:solidFill>
                    <a:srgbClr val="000000"/>
                  </a:solidFill>
                  <a:latin typeface="Arial"/>
                </a:rPr>
                <a:t>лировать</a:t>
              </a:r>
              <a:endParaRPr lang="en-US" sz="3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Rectangle 2"/>
          <p:cNvPicPr/>
          <p:nvPr/>
        </p:nvPicPr>
        <p:blipFill>
          <a:blip r:embed="rId2"/>
          <a:stretch/>
        </p:blipFill>
        <p:spPr>
          <a:xfrm>
            <a:off x="1792440" y="4187880"/>
            <a:ext cx="6784920" cy="1517760"/>
          </a:xfrm>
          <a:prstGeom prst="rect">
            <a:avLst/>
          </a:prstGeom>
          <a:ln>
            <a:noFill/>
          </a:ln>
        </p:spPr>
      </p:pic>
      <p:sp>
        <p:nvSpPr>
          <p:cNvPr id="241" name="TextShape 1"/>
          <p:cNvSpPr txBox="1"/>
          <p:nvPr/>
        </p:nvSpPr>
        <p:spPr>
          <a:xfrm>
            <a:off x="1143000" y="731520"/>
            <a:ext cx="6400800" cy="3475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182880">
              <a:lnSpc>
                <a:spcPct val="90000"/>
              </a:lnSpc>
              <a:spcBef>
                <a:spcPts val="499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900" b="0" strike="noStrike" spc="-1">
                <a:solidFill>
                  <a:srgbClr val="404040"/>
                </a:solidFill>
                <a:latin typeface="Trebuchet MS"/>
              </a:rPr>
              <a:t> </a:t>
            </a:r>
            <a:r>
              <a:rPr lang="ru-RU" sz="2000" b="1" strike="noStrike" spc="-1">
                <a:solidFill>
                  <a:srgbClr val="404040"/>
                </a:solidFill>
                <a:latin typeface="Trebuchet MS"/>
              </a:rPr>
              <a:t>Расскажите своему ребёнку, сколько стоит хлеб.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90000"/>
              </a:lnSpc>
              <a:spcBef>
                <a:spcPts val="499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1" strike="noStrike" spc="-1">
                <a:solidFill>
                  <a:srgbClr val="404040"/>
                </a:solidFill>
                <a:latin typeface="Trebuchet MS"/>
              </a:rPr>
              <a:t>Покажите ему, где оплачивают квартирные счета.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90000"/>
              </a:lnSpc>
              <a:spcBef>
                <a:spcPts val="499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1" strike="noStrike" spc="-1">
                <a:solidFill>
                  <a:srgbClr val="404040"/>
                </a:solidFill>
                <a:latin typeface="Trebuchet MS"/>
              </a:rPr>
              <a:t>Составьте с ним план уборки квартиры.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90000"/>
              </a:lnSpc>
              <a:spcBef>
                <a:spcPts val="499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1" strike="noStrike" spc="-1">
                <a:solidFill>
                  <a:srgbClr val="404040"/>
                </a:solidFill>
                <a:latin typeface="Trebuchet MS"/>
              </a:rPr>
              <a:t>Научите его стирать собственное бельё.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90000"/>
              </a:lnSpc>
              <a:spcBef>
                <a:spcPts val="499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1" strike="noStrike" spc="-1">
                <a:solidFill>
                  <a:srgbClr val="404040"/>
                </a:solidFill>
                <a:latin typeface="Trebuchet MS"/>
              </a:rPr>
              <a:t>Заведите с ним его личную книгу самых простых кулинарных рецептов.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90000"/>
              </a:lnSpc>
              <a:spcBef>
                <a:spcPts val="499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1" strike="noStrike" spc="-1">
                <a:solidFill>
                  <a:srgbClr val="404040"/>
                </a:solidFill>
                <a:latin typeface="Trebuchet MS"/>
              </a:rPr>
              <a:t>Поделитесь секретами своего трудового детства. Поверьте, ему будет интересно.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90000"/>
              </a:lnSpc>
              <a:spcBef>
                <a:spcPts val="499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228600" indent="-182880">
              <a:lnSpc>
                <a:spcPct val="90000"/>
              </a:lnSpc>
              <a:spcBef>
                <a:spcPts val="499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853</Words>
  <Application>Microsoft Office PowerPoint</Application>
  <PresentationFormat>Экран (4:3)</PresentationFormat>
  <Paragraphs>179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DejaVu Sans</vt:lpstr>
      <vt:lpstr>Georgia</vt:lpstr>
      <vt:lpstr>Times New Roman</vt:lpstr>
      <vt:lpstr>Trebuchet MS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Парфеновская</dc:creator>
  <dc:description/>
  <cp:lastModifiedBy>Кучина Елена Владимировна</cp:lastModifiedBy>
  <cp:revision>15</cp:revision>
  <dcterms:created xsi:type="dcterms:W3CDTF">2008-12-09T10:28:33Z</dcterms:created>
  <dcterms:modified xsi:type="dcterms:W3CDTF">2024-09-19T10:28:07Z</dcterms:modified>
  <dc:language>en-US</dc:language>
</cp:coreProperties>
</file>